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323" r:id="rId3"/>
    <p:sldId id="311" r:id="rId4"/>
    <p:sldId id="276" r:id="rId5"/>
    <p:sldId id="314" r:id="rId6"/>
    <p:sldId id="304" r:id="rId7"/>
    <p:sldId id="343" r:id="rId8"/>
    <p:sldId id="339" r:id="rId9"/>
    <p:sldId id="279" r:id="rId10"/>
    <p:sldId id="335" r:id="rId11"/>
    <p:sldId id="340" r:id="rId12"/>
    <p:sldId id="300" r:id="rId13"/>
    <p:sldId id="301" r:id="rId14"/>
    <p:sldId id="292" r:id="rId15"/>
  </p:sldIdLst>
  <p:sldSz cx="9144000" cy="6858000" type="screen4x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IZUR Yohan-ext" initials="MY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9C9"/>
    <a:srgbClr val="D9EFE8"/>
    <a:srgbClr val="B3DFD1"/>
    <a:srgbClr val="E1F3ED"/>
    <a:srgbClr val="023F88"/>
    <a:srgbClr val="0D004C"/>
    <a:srgbClr val="F0BAD6"/>
    <a:srgbClr val="A31C87"/>
    <a:srgbClr val="DE6CA8"/>
    <a:srgbClr val="EDF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56" autoAdjust="0"/>
    <p:restoredTop sz="86441" autoAdjust="0"/>
  </p:normalViewPr>
  <p:slideViewPr>
    <p:cSldViewPr snapToGrid="0">
      <p:cViewPr>
        <p:scale>
          <a:sx n="82" d="100"/>
          <a:sy n="82" d="100"/>
        </p:scale>
        <p:origin x="-2454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xxzgt6\donnees\groupes\_Service_Statistiques\BMO\Bmo-2019\Publication\grah%20BM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xxzgt6\donnees\groupes\_Service_Statistiques\BMO\Bmo-2019\Publication\grah%20BM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xxzgt6\donnees\groupes\_Service_Statistiques\BMO\Bmo-2019\Publication\grah%20BM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xxzgt6\donnees\groupes\_Service_Statistiques\BMO\Bmo-2019\Publication\grah%20BM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xxzgt6\donnees\groupes\_Service_Statistiques\BMO\Bmo-2019\Publication\grah%20BM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xxzgt6\donnees\groupes\_Service_Statistiques\BMO\Bmo-2019\Publication\grah%20BM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xxzgt6\donnees\groupes\_Service_Statistiques\BMO\Bmo-2019\Publication\grah%20BM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xxzgt6\donnees\groupes\_Service_Statistiques\BMO\Bmo-2019\Publication\grah%20BM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928336620644313E-2"/>
          <c:y val="2.7118640850732879E-2"/>
          <c:w val="0.9526627218934911"/>
          <c:h val="0.8840629465648891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427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Lbls>
            <c:dLbl>
              <c:idx val="6"/>
              <c:spPr/>
              <c:txPr>
                <a:bodyPr/>
                <a:lstStyle/>
                <a:p>
                  <a:pPr>
                    <a:defRPr sz="1800" b="1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Feuil1!$A$5:$A$11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Feuil1!$B$5:$B$11</c:f>
              <c:numCache>
                <c:formatCode>#,##0</c:formatCode>
                <c:ptCount val="7"/>
                <c:pt idx="0">
                  <c:v>86430.974029548321</c:v>
                </c:pt>
                <c:pt idx="1">
                  <c:v>90212.707151888506</c:v>
                </c:pt>
                <c:pt idx="2">
                  <c:v>89368.405087430583</c:v>
                </c:pt>
                <c:pt idx="3">
                  <c:v>97518.758465868392</c:v>
                </c:pt>
                <c:pt idx="4">
                  <c:v>104086.27932184057</c:v>
                </c:pt>
                <c:pt idx="5">
                  <c:v>120647.36907477</c:v>
                </c:pt>
                <c:pt idx="6">
                  <c:v>131684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21"/>
        <c:axId val="71660672"/>
        <c:axId val="71662208"/>
      </c:barChart>
      <c:catAx>
        <c:axId val="7166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r-FR"/>
          </a:p>
        </c:txPr>
        <c:crossAx val="71662208"/>
        <c:crosses val="autoZero"/>
        <c:auto val="1"/>
        <c:lblAlgn val="ctr"/>
        <c:lblOffset val="100"/>
        <c:noMultiLvlLbl val="0"/>
      </c:catAx>
      <c:valAx>
        <c:axId val="71662208"/>
        <c:scaling>
          <c:orientation val="minMax"/>
          <c:min val="50000"/>
        </c:scaling>
        <c:delete val="1"/>
        <c:axPos val="l"/>
        <c:numFmt formatCode="#,##0" sourceLinked="1"/>
        <c:majorTickMark val="out"/>
        <c:minorTickMark val="none"/>
        <c:tickLblPos val="nextTo"/>
        <c:crossAx val="71660672"/>
        <c:crosses val="autoZero"/>
        <c:crossBetween val="between"/>
        <c:majorUnit val="50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666666666666666E-2"/>
          <c:y val="4.6296296296296294E-2"/>
          <c:w val="0.53888888888888886"/>
          <c:h val="0.89814814814814814"/>
        </c:manualLayout>
      </c:layout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secteur!$E$41:$E$44</c:f>
              <c:strCache>
                <c:ptCount val="4"/>
                <c:pt idx="0">
                  <c:v>0 à 9 salariés</c:v>
                </c:pt>
                <c:pt idx="1">
                  <c:v>10 à 49 salariés</c:v>
                </c:pt>
                <c:pt idx="2">
                  <c:v>50 à 199 salariés</c:v>
                </c:pt>
                <c:pt idx="3">
                  <c:v>200 salariés et +</c:v>
                </c:pt>
              </c:strCache>
            </c:strRef>
          </c:cat>
          <c:val>
            <c:numRef>
              <c:f>secteur!$F$41:$F$44</c:f>
              <c:numCache>
                <c:formatCode>#,##0</c:formatCode>
                <c:ptCount val="4"/>
                <c:pt idx="0">
                  <c:v>51455.482115981315</c:v>
                </c:pt>
                <c:pt idx="1">
                  <c:v>31993.122624310403</c:v>
                </c:pt>
                <c:pt idx="2">
                  <c:v>30533.104221277979</c:v>
                </c:pt>
                <c:pt idx="3">
                  <c:v>17702.630338204395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812598425196852"/>
          <c:y val="0.32151939340915719"/>
          <c:w val="0.3040962379702537"/>
          <c:h val="0.35696121318168561"/>
        </c:manualLayout>
      </c:layout>
      <c:overlay val="0"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083333333333333"/>
          <c:y val="3.9351851851851853E-2"/>
          <c:w val="0.56666666666666665"/>
          <c:h val="0.9444444444444444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D0ACD1"/>
              </a:solidFill>
            </c:spPr>
          </c:dPt>
          <c:dPt>
            <c:idx val="1"/>
            <c:bubble3D val="0"/>
            <c:spPr>
              <a:solidFill>
                <a:srgbClr val="0D004C"/>
              </a:solidFill>
            </c:spPr>
          </c:dPt>
          <c:dPt>
            <c:idx val="2"/>
            <c:bubble3D val="0"/>
            <c:spPr>
              <a:solidFill>
                <a:srgbClr val="A31C87"/>
              </a:solidFill>
            </c:spPr>
          </c:dPt>
          <c:dPt>
            <c:idx val="3"/>
            <c:bubble3D val="0"/>
            <c:spPr>
              <a:solidFill>
                <a:srgbClr val="023F88"/>
              </a:solidFill>
            </c:spPr>
          </c:dPt>
          <c:dPt>
            <c:idx val="4"/>
            <c:bubble3D val="0"/>
            <c:spPr>
              <a:solidFill>
                <a:srgbClr val="D74B94"/>
              </a:solidFill>
            </c:spPr>
          </c:dPt>
          <c:dPt>
            <c:idx val="5"/>
            <c:bubble3D val="0"/>
            <c:spPr>
              <a:solidFill>
                <a:srgbClr val="A5D9C9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secteur!$R$27:$R$32</c:f>
              <c:strCache>
                <c:ptCount val="6"/>
                <c:pt idx="0">
                  <c:v>Agriculture</c:v>
                </c:pt>
                <c:pt idx="1">
                  <c:v>Industrie</c:v>
                </c:pt>
                <c:pt idx="2">
                  <c:v>Construction</c:v>
                </c:pt>
                <c:pt idx="3">
                  <c:v>commerce</c:v>
                </c:pt>
                <c:pt idx="4">
                  <c:v>Services à la personne</c:v>
                </c:pt>
                <c:pt idx="5">
                  <c:v>Services aux entreprises</c:v>
                </c:pt>
              </c:strCache>
            </c:strRef>
          </c:cat>
          <c:val>
            <c:numRef>
              <c:f>secteur!$T$27:$T$32</c:f>
              <c:numCache>
                <c:formatCode>#,##0</c:formatCode>
                <c:ptCount val="6"/>
                <c:pt idx="0">
                  <c:v>10051.828418816323</c:v>
                </c:pt>
                <c:pt idx="1">
                  <c:v>16970.99333616448</c:v>
                </c:pt>
                <c:pt idx="2">
                  <c:v>8431.3959490020607</c:v>
                </c:pt>
                <c:pt idx="3">
                  <c:v>15907.178191117338</c:v>
                </c:pt>
                <c:pt idx="4">
                  <c:v>53935.361698651759</c:v>
                </c:pt>
                <c:pt idx="5">
                  <c:v>26387.58314468617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45"/>
        <c:holeSize val="50"/>
      </c:doughnut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928336620644313E-2"/>
          <c:y val="2.7118640850732879E-2"/>
          <c:w val="0.9526627218934911"/>
          <c:h val="0.8840629465648891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427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Lbls>
            <c:dLbl>
              <c:idx val="6"/>
              <c:spPr/>
              <c:txPr>
                <a:bodyPr/>
                <a:lstStyle/>
                <a:p>
                  <a:pPr>
                    <a:defRPr sz="2000" b="1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Feuil1!$A$5:$A$11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Feuil1!$C$5:$C$11</c:f>
              <c:numCache>
                <c:formatCode>0.0%</c:formatCode>
                <c:ptCount val="7"/>
                <c:pt idx="0">
                  <c:v>0.39571238724933455</c:v>
                </c:pt>
                <c:pt idx="1">
                  <c:v>0.3650344706049683</c:v>
                </c:pt>
                <c:pt idx="2">
                  <c:v>0.32174862710713942</c:v>
                </c:pt>
                <c:pt idx="3">
                  <c:v>0.3516666303434583</c:v>
                </c:pt>
                <c:pt idx="4">
                  <c:v>0.41272943653479222</c:v>
                </c:pt>
                <c:pt idx="5">
                  <c:v>0.50389692275142461</c:v>
                </c:pt>
                <c:pt idx="6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21"/>
        <c:axId val="154004096"/>
        <c:axId val="154005888"/>
      </c:barChart>
      <c:catAx>
        <c:axId val="15400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r-FR"/>
          </a:p>
        </c:txPr>
        <c:crossAx val="154005888"/>
        <c:crosses val="autoZero"/>
        <c:auto val="1"/>
        <c:lblAlgn val="ctr"/>
        <c:lblOffset val="100"/>
        <c:noMultiLvlLbl val="0"/>
      </c:catAx>
      <c:valAx>
        <c:axId val="15400588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540040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secteur!$H$41:$H$46</c:f>
              <c:strCache>
                <c:ptCount val="6"/>
                <c:pt idx="0">
                  <c:v>1 à 9 salariés</c:v>
                </c:pt>
                <c:pt idx="1">
                  <c:v>10 à 19 salariés</c:v>
                </c:pt>
                <c:pt idx="2">
                  <c:v>20 à 49 salariés</c:v>
                </c:pt>
                <c:pt idx="3">
                  <c:v>50 à 99 salariés</c:v>
                </c:pt>
                <c:pt idx="4">
                  <c:v>100 à 199 salariés</c:v>
                </c:pt>
                <c:pt idx="5">
                  <c:v>200 salariés et +</c:v>
                </c:pt>
              </c:strCache>
            </c:strRef>
          </c:cat>
          <c:val>
            <c:numRef>
              <c:f>secteur!$K$41:$K$46</c:f>
              <c:numCache>
                <c:formatCode>0.0%</c:formatCode>
                <c:ptCount val="6"/>
                <c:pt idx="0">
                  <c:v>0.57413033907483346</c:v>
                </c:pt>
                <c:pt idx="1">
                  <c:v>0.58479905713307256</c:v>
                </c:pt>
                <c:pt idx="2">
                  <c:v>0.63545272041640055</c:v>
                </c:pt>
                <c:pt idx="3">
                  <c:v>0.53149949110069039</c:v>
                </c:pt>
                <c:pt idx="4">
                  <c:v>0.55918538873783752</c:v>
                </c:pt>
                <c:pt idx="5">
                  <c:v>0.4677971646614062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axId val="161434624"/>
        <c:axId val="161456896"/>
      </c:barChart>
      <c:catAx>
        <c:axId val="161434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61456896"/>
        <c:crosses val="autoZero"/>
        <c:auto val="1"/>
        <c:lblAlgn val="ctr"/>
        <c:lblOffset val="100"/>
        <c:noMultiLvlLbl val="0"/>
      </c:catAx>
      <c:valAx>
        <c:axId val="16145689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6143462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427F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00427F"/>
              </a:solidFill>
            </c:spPr>
          </c:dPt>
          <c:dPt>
            <c:idx val="11"/>
            <c:invertIfNegative val="0"/>
            <c:bubble3D val="0"/>
            <c:spPr>
              <a:solidFill>
                <a:srgbClr val="00427F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3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Feuil3!$A$1:$A$10</c:f>
              <c:strCache>
                <c:ptCount val="10"/>
                <c:pt idx="0">
                  <c:v>Serveurs de cafés, de restaurants</c:v>
                </c:pt>
                <c:pt idx="1">
                  <c:v>Ouvriers non qualifiés des industries agroalimentaires</c:v>
                </c:pt>
                <c:pt idx="2">
                  <c:v>Agriculteurs salariés, ouvriers agricoles</c:v>
                </c:pt>
                <c:pt idx="3">
                  <c:v>Agents d'entretien de locaux</c:v>
                </c:pt>
                <c:pt idx="4">
                  <c:v>Aides-soignants</c:v>
                </c:pt>
                <c:pt idx="5">
                  <c:v>Employés polyvalents de cuisine</c:v>
                </c:pt>
                <c:pt idx="6">
                  <c:v>animateurs et directeurs de l'animation socioculturelle</c:v>
                </c:pt>
                <c:pt idx="7">
                  <c:v>Aides à domicile et aides ménagères</c:v>
                </c:pt>
                <c:pt idx="8">
                  <c:v>Ouvriers non qualifiés de l'emballage et manutentionnaires</c:v>
                </c:pt>
                <c:pt idx="9">
                  <c:v>Employés de libre-service</c:v>
                </c:pt>
              </c:strCache>
            </c:strRef>
          </c:cat>
          <c:val>
            <c:numRef>
              <c:f>Feuil3!$B$1:$B$10</c:f>
              <c:numCache>
                <c:formatCode>#,##0</c:formatCode>
                <c:ptCount val="10"/>
                <c:pt idx="0">
                  <c:v>5858.384437319407</c:v>
                </c:pt>
                <c:pt idx="1">
                  <c:v>5419.0635967135804</c:v>
                </c:pt>
                <c:pt idx="2">
                  <c:v>5031.9408878612412</c:v>
                </c:pt>
                <c:pt idx="3">
                  <c:v>4955.7693342097791</c:v>
                </c:pt>
                <c:pt idx="4">
                  <c:v>4772.3422558588654</c:v>
                </c:pt>
                <c:pt idx="5">
                  <c:v>4765.7216683037159</c:v>
                </c:pt>
                <c:pt idx="6">
                  <c:v>4077.1462996876899</c:v>
                </c:pt>
                <c:pt idx="7">
                  <c:v>3943.4248241092196</c:v>
                </c:pt>
                <c:pt idx="8">
                  <c:v>3558.124741664491</c:v>
                </c:pt>
                <c:pt idx="9">
                  <c:v>3344.3988784573548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138060544"/>
        <c:axId val="138062080"/>
      </c:barChart>
      <c:catAx>
        <c:axId val="138060544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138062080"/>
        <c:crosses val="autoZero"/>
        <c:auto val="1"/>
        <c:lblAlgn val="ctr"/>
        <c:lblOffset val="100"/>
        <c:noMultiLvlLbl val="0"/>
      </c:catAx>
      <c:valAx>
        <c:axId val="138062080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13806054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427F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00427F"/>
              </a:solidFill>
            </c:spPr>
          </c:dPt>
          <c:dPt>
            <c:idx val="11"/>
            <c:invertIfNegative val="0"/>
            <c:bubble3D val="0"/>
            <c:spPr>
              <a:solidFill>
                <a:srgbClr val="00427F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3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Feuil3!$P$1:$P$10</c:f>
              <c:strCache>
                <c:ptCount val="10"/>
                <c:pt idx="0">
                  <c:v>Couvreurs, couvreurs zingueurs qualifiés [703]</c:v>
                </c:pt>
                <c:pt idx="1">
                  <c:v>Conducteurs de transport en commun sur route [559]</c:v>
                </c:pt>
                <c:pt idx="2">
                  <c:v>Aides à domicile et aides ménagères [3 943]</c:v>
                </c:pt>
                <c:pt idx="3">
                  <c:v>Mécaniciens et électroniciens de véhicules [926]</c:v>
                </c:pt>
                <c:pt idx="4">
                  <c:v>Plombiers, chauffagistes [582]</c:v>
                </c:pt>
                <c:pt idx="5">
                  <c:v>Ouvriers qualifiés de la maintenance en mécanique [757]</c:v>
                </c:pt>
                <c:pt idx="6">
                  <c:v>Menuisiers et ouvriers qualifiés de l'agencement et de l'isolation [884]</c:v>
                </c:pt>
                <c:pt idx="7">
                  <c:v>Ouvriers qualifiés de la peinture et de la finition du bâtiment [569]</c:v>
                </c:pt>
                <c:pt idx="8">
                  <c:v>Conducteurs routiers et grands routiers [2 192]</c:v>
                </c:pt>
                <c:pt idx="9">
                  <c:v>Maçons, plâtriers, carreleurs [826]</c:v>
                </c:pt>
              </c:strCache>
            </c:strRef>
          </c:cat>
          <c:val>
            <c:numRef>
              <c:f>Feuil3!$O$1:$O$10</c:f>
              <c:numCache>
                <c:formatCode>0.0%</c:formatCode>
                <c:ptCount val="10"/>
                <c:pt idx="0">
                  <c:v>0.95980203490845639</c:v>
                </c:pt>
                <c:pt idx="1">
                  <c:v>0.89420323195861817</c:v>
                </c:pt>
                <c:pt idx="2">
                  <c:v>0.87991439496839607</c:v>
                </c:pt>
                <c:pt idx="3">
                  <c:v>0.83863607282843999</c:v>
                </c:pt>
                <c:pt idx="4">
                  <c:v>0.81070616239728466</c:v>
                </c:pt>
                <c:pt idx="5">
                  <c:v>0.80821713828816066</c:v>
                </c:pt>
                <c:pt idx="6">
                  <c:v>0.80666117514213687</c:v>
                </c:pt>
                <c:pt idx="7">
                  <c:v>0.80209569453802143</c:v>
                </c:pt>
                <c:pt idx="8">
                  <c:v>0.80067011424757062</c:v>
                </c:pt>
                <c:pt idx="9">
                  <c:v>0.79112104414033657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"/>
        <c:axId val="138135040"/>
        <c:axId val="138136576"/>
      </c:barChart>
      <c:catAx>
        <c:axId val="138135040"/>
        <c:scaling>
          <c:orientation val="maxMin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fr-FR"/>
          </a:p>
        </c:txPr>
        <c:crossAx val="138136576"/>
        <c:crosses val="autoZero"/>
        <c:auto val="1"/>
        <c:lblAlgn val="ctr"/>
        <c:lblOffset val="100"/>
        <c:noMultiLvlLbl val="0"/>
      </c:catAx>
      <c:valAx>
        <c:axId val="138136576"/>
        <c:scaling>
          <c:orientation val="minMax"/>
          <c:min val="0.75000000000000011"/>
        </c:scaling>
        <c:delete val="1"/>
        <c:axPos val="t"/>
        <c:numFmt formatCode="0.0%" sourceLinked="1"/>
        <c:majorTickMark val="out"/>
        <c:minorTickMark val="none"/>
        <c:tickLblPos val="nextTo"/>
        <c:crossAx val="13813504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3"/>
          <c:order val="0"/>
          <c:tx>
            <c:strRef>
              <c:f>secteur!$A$79</c:f>
              <c:strCache>
                <c:ptCount val="1"/>
                <c:pt idx="0">
                  <c:v>Difficultés liées à un manque de moyens financiers (budget, charges lourdes…)</c:v>
                </c:pt>
              </c:strCache>
            </c:strRef>
          </c:tx>
          <c:spPr>
            <a:solidFill>
              <a:srgbClr val="023F88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A5D9C9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secteur!$B$79</c:f>
              <c:numCache>
                <c:formatCode>0.0__</c:formatCode>
                <c:ptCount val="1"/>
                <c:pt idx="0">
                  <c:v>11.409138474944301</c:v>
                </c:pt>
              </c:numCache>
            </c:numRef>
          </c:val>
        </c:ser>
        <c:ser>
          <c:idx val="4"/>
          <c:order val="1"/>
          <c:tx>
            <c:strRef>
              <c:f>secteur!$A$80</c:f>
              <c:strCache>
                <c:ptCount val="1"/>
                <c:pt idx="0">
                  <c:v>Difficultés d'accès au lieu de travail (problèmes de transport)</c:v>
                </c:pt>
              </c:strCache>
            </c:strRef>
          </c:tx>
          <c:spPr>
            <a:solidFill>
              <a:srgbClr val="0D004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D9EFE8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secteur!$B$80</c:f>
              <c:numCache>
                <c:formatCode>0.0__</c:formatCode>
                <c:ptCount val="1"/>
                <c:pt idx="0">
                  <c:v>13.979393935488257</c:v>
                </c:pt>
              </c:numCache>
            </c:numRef>
          </c:val>
        </c:ser>
        <c:ser>
          <c:idx val="5"/>
          <c:order val="2"/>
          <c:tx>
            <c:strRef>
              <c:f>secteur!$A$81</c:f>
              <c:strCache>
                <c:ptCount val="1"/>
                <c:pt idx="0">
                  <c:v>Difficultés liées à un déficit d'image (de l'entreprise, du secteur, du métier proposé)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secteur!$B$81</c:f>
              <c:numCache>
                <c:formatCode>0.0__</c:formatCode>
                <c:ptCount val="1"/>
                <c:pt idx="0">
                  <c:v>18.880835080211963</c:v>
                </c:pt>
              </c:numCache>
            </c:numRef>
          </c:val>
        </c:ser>
        <c:ser>
          <c:idx val="2"/>
          <c:order val="3"/>
          <c:tx>
            <c:strRef>
              <c:f>secteur!$A$82</c:f>
              <c:strCache>
                <c:ptCount val="1"/>
                <c:pt idx="0">
                  <c:v>Difficultés liées à la nature du poste proposé (distance, horaires, pénibilité, salaire…)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secteur!$B$82</c:f>
              <c:numCache>
                <c:formatCode>0.0__</c:formatCode>
                <c:ptCount val="1"/>
                <c:pt idx="0">
                  <c:v>36.497856116135914</c:v>
                </c:pt>
              </c:numCache>
            </c:numRef>
          </c:val>
        </c:ser>
        <c:ser>
          <c:idx val="0"/>
          <c:order val="4"/>
          <c:tx>
            <c:strRef>
              <c:f>secteur!$A$83</c:f>
              <c:strCache>
                <c:ptCount val="1"/>
                <c:pt idx="0">
                  <c:v>Candidats au profil inadéquat (manque d'expérience, de diplôme, de motivation)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secteur!$B$83</c:f>
              <c:numCache>
                <c:formatCode>0.0__</c:formatCode>
                <c:ptCount val="1"/>
                <c:pt idx="0">
                  <c:v>67.389612420880965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1535104"/>
        <c:axId val="161536640"/>
      </c:barChart>
      <c:catAx>
        <c:axId val="161535104"/>
        <c:scaling>
          <c:orientation val="minMax"/>
        </c:scaling>
        <c:delete val="1"/>
        <c:axPos val="l"/>
        <c:majorTickMark val="none"/>
        <c:minorTickMark val="none"/>
        <c:tickLblPos val="nextTo"/>
        <c:crossAx val="161536640"/>
        <c:crosses val="autoZero"/>
        <c:auto val="1"/>
        <c:lblAlgn val="ctr"/>
        <c:lblOffset val="100"/>
        <c:noMultiLvlLbl val="0"/>
      </c:catAx>
      <c:valAx>
        <c:axId val="161536640"/>
        <c:scaling>
          <c:orientation val="minMax"/>
        </c:scaling>
        <c:delete val="1"/>
        <c:axPos val="b"/>
        <c:numFmt formatCode="0.0__" sourceLinked="1"/>
        <c:majorTickMark val="out"/>
        <c:minorTickMark val="none"/>
        <c:tickLblPos val="nextTo"/>
        <c:crossAx val="16153510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852" cy="511817"/>
          </a:xfrm>
          <a:prstGeom prst="rect">
            <a:avLst/>
          </a:prstGeom>
        </p:spPr>
        <p:txBody>
          <a:bodyPr vert="horz" lIns="96524" tIns="48262" rIns="96524" bIns="48262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2927" y="0"/>
            <a:ext cx="3077852" cy="511817"/>
          </a:xfrm>
          <a:prstGeom prst="rect">
            <a:avLst/>
          </a:prstGeom>
        </p:spPr>
        <p:txBody>
          <a:bodyPr vert="horz" lIns="96524" tIns="48262" rIns="96524" bIns="48262" rtlCol="0"/>
          <a:lstStyle>
            <a:lvl1pPr algn="r">
              <a:defRPr sz="1300"/>
            </a:lvl1pPr>
          </a:lstStyle>
          <a:p>
            <a:fld id="{150DC46A-369F-4273-B2A5-FAD32C3C7E2D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19547"/>
            <a:ext cx="3077852" cy="511817"/>
          </a:xfrm>
          <a:prstGeom prst="rect">
            <a:avLst/>
          </a:prstGeom>
        </p:spPr>
        <p:txBody>
          <a:bodyPr vert="horz" lIns="96524" tIns="48262" rIns="96524" bIns="48262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2927" y="9719547"/>
            <a:ext cx="3077852" cy="511817"/>
          </a:xfrm>
          <a:prstGeom prst="rect">
            <a:avLst/>
          </a:prstGeom>
        </p:spPr>
        <p:txBody>
          <a:bodyPr vert="horz" lIns="96524" tIns="48262" rIns="96524" bIns="48262" rtlCol="0" anchor="b"/>
          <a:lstStyle>
            <a:lvl1pPr algn="r">
              <a:defRPr sz="1300"/>
            </a:lvl1pPr>
          </a:lstStyle>
          <a:p>
            <a:fld id="{192831D7-1396-4008-900E-8E5BEE90D2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334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7739" cy="513428"/>
          </a:xfrm>
          <a:prstGeom prst="rect">
            <a:avLst/>
          </a:prstGeom>
        </p:spPr>
        <p:txBody>
          <a:bodyPr vert="horz" lIns="96502" tIns="48250" rIns="96502" bIns="48250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4" y="2"/>
            <a:ext cx="3077739" cy="513428"/>
          </a:xfrm>
          <a:prstGeom prst="rect">
            <a:avLst/>
          </a:prstGeom>
        </p:spPr>
        <p:txBody>
          <a:bodyPr vert="horz" lIns="96502" tIns="48250" rIns="96502" bIns="48250" rtlCol="0"/>
          <a:lstStyle>
            <a:lvl1pPr algn="r">
              <a:defRPr sz="1300"/>
            </a:lvl1pPr>
          </a:lstStyle>
          <a:p>
            <a:fld id="{BBB396E1-7D96-49A7-8803-04D1CDA6F4FE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02" tIns="48250" rIns="96502" bIns="4825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10249" y="4924645"/>
            <a:ext cx="5681980" cy="4029253"/>
          </a:xfrm>
          <a:prstGeom prst="rect">
            <a:avLst/>
          </a:prstGeom>
        </p:spPr>
        <p:txBody>
          <a:bodyPr vert="horz" lIns="96502" tIns="48250" rIns="96502" bIns="4825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719600"/>
            <a:ext cx="3077739" cy="513427"/>
          </a:xfrm>
          <a:prstGeom prst="rect">
            <a:avLst/>
          </a:prstGeom>
        </p:spPr>
        <p:txBody>
          <a:bodyPr vert="horz" lIns="96502" tIns="48250" rIns="96502" bIns="48250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4" y="9719600"/>
            <a:ext cx="3077739" cy="513427"/>
          </a:xfrm>
          <a:prstGeom prst="rect">
            <a:avLst/>
          </a:prstGeom>
        </p:spPr>
        <p:txBody>
          <a:bodyPr vert="horz" lIns="96502" tIns="48250" rIns="96502" bIns="48250" rtlCol="0" anchor="b"/>
          <a:lstStyle>
            <a:lvl1pPr algn="r">
              <a:defRPr sz="1300"/>
            </a:lvl1pPr>
          </a:lstStyle>
          <a:p>
            <a:fld id="{C73623E2-6D41-4200-9953-9E390C3055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55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8100" cy="38385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FDDAB-6955-4452-BF2E-55C46F7B3F91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36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78236" y="1204660"/>
            <a:ext cx="7984275" cy="4382101"/>
          </a:xfrm>
          <a:prstGeom prst="rect">
            <a:avLst/>
          </a:prstGeom>
          <a:solidFill>
            <a:srgbClr val="A31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746993" y="34616"/>
            <a:ext cx="2306173" cy="230617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7905" y="826735"/>
            <a:ext cx="1803175" cy="86349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e 16"/>
          <p:cNvGrpSpPr/>
          <p:nvPr userDrawn="1"/>
        </p:nvGrpSpPr>
        <p:grpSpPr>
          <a:xfrm>
            <a:off x="587758" y="2999575"/>
            <a:ext cx="894630" cy="893167"/>
            <a:chOff x="146529" y="381176"/>
            <a:chExt cx="744662" cy="743444"/>
          </a:xfrm>
        </p:grpSpPr>
        <p:sp>
          <p:nvSpPr>
            <p:cNvPr id="18" name="Oval 8"/>
            <p:cNvSpPr>
              <a:spLocks noChangeArrowheads="1"/>
            </p:cNvSpPr>
            <p:nvPr/>
          </p:nvSpPr>
          <p:spPr bwMode="auto">
            <a:xfrm>
              <a:off x="146529" y="53770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Oval 9"/>
            <p:cNvSpPr>
              <a:spLocks noChangeArrowheads="1"/>
            </p:cNvSpPr>
            <p:nvPr/>
          </p:nvSpPr>
          <p:spPr bwMode="auto">
            <a:xfrm>
              <a:off x="146529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Oval 10"/>
            <p:cNvSpPr>
              <a:spLocks noChangeArrowheads="1"/>
            </p:cNvSpPr>
            <p:nvPr/>
          </p:nvSpPr>
          <p:spPr bwMode="auto">
            <a:xfrm>
              <a:off x="146529" y="859639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Oval 11"/>
            <p:cNvSpPr>
              <a:spLocks noChangeArrowheads="1"/>
            </p:cNvSpPr>
            <p:nvPr/>
          </p:nvSpPr>
          <p:spPr bwMode="auto">
            <a:xfrm>
              <a:off x="306286" y="53770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Oval 12"/>
            <p:cNvSpPr>
              <a:spLocks noChangeArrowheads="1"/>
            </p:cNvSpPr>
            <p:nvPr/>
          </p:nvSpPr>
          <p:spPr bwMode="auto">
            <a:xfrm>
              <a:off x="306286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Oval 13"/>
            <p:cNvSpPr>
              <a:spLocks noChangeArrowheads="1"/>
            </p:cNvSpPr>
            <p:nvPr/>
          </p:nvSpPr>
          <p:spPr bwMode="auto">
            <a:xfrm>
              <a:off x="306286" y="859639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Oval 14"/>
            <p:cNvSpPr>
              <a:spLocks noChangeArrowheads="1"/>
            </p:cNvSpPr>
            <p:nvPr/>
          </p:nvSpPr>
          <p:spPr bwMode="auto">
            <a:xfrm>
              <a:off x="466040" y="53770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Oval 15"/>
            <p:cNvSpPr>
              <a:spLocks noChangeArrowheads="1"/>
            </p:cNvSpPr>
            <p:nvPr/>
          </p:nvSpPr>
          <p:spPr bwMode="auto">
            <a:xfrm>
              <a:off x="466040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Oval 16"/>
            <p:cNvSpPr>
              <a:spLocks noChangeArrowheads="1"/>
            </p:cNvSpPr>
            <p:nvPr/>
          </p:nvSpPr>
          <p:spPr bwMode="auto">
            <a:xfrm>
              <a:off x="466040" y="859639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Oval 17"/>
            <p:cNvSpPr>
              <a:spLocks noChangeArrowheads="1"/>
            </p:cNvSpPr>
            <p:nvPr/>
          </p:nvSpPr>
          <p:spPr bwMode="auto">
            <a:xfrm>
              <a:off x="628216" y="53770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Oval 18"/>
            <p:cNvSpPr>
              <a:spLocks noChangeArrowheads="1"/>
            </p:cNvSpPr>
            <p:nvPr/>
          </p:nvSpPr>
          <p:spPr bwMode="auto">
            <a:xfrm>
              <a:off x="628216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Oval 19"/>
            <p:cNvSpPr>
              <a:spLocks noChangeArrowheads="1"/>
            </p:cNvSpPr>
            <p:nvPr/>
          </p:nvSpPr>
          <p:spPr bwMode="auto">
            <a:xfrm>
              <a:off x="628216" y="859639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Oval 10"/>
            <p:cNvSpPr>
              <a:spLocks noChangeArrowheads="1"/>
            </p:cNvSpPr>
            <p:nvPr/>
          </p:nvSpPr>
          <p:spPr bwMode="auto">
            <a:xfrm>
              <a:off x="146529" y="102295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Oval 13"/>
            <p:cNvSpPr>
              <a:spLocks noChangeArrowheads="1"/>
            </p:cNvSpPr>
            <p:nvPr/>
          </p:nvSpPr>
          <p:spPr bwMode="auto">
            <a:xfrm>
              <a:off x="306286" y="102295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Oval 16"/>
            <p:cNvSpPr>
              <a:spLocks noChangeArrowheads="1"/>
            </p:cNvSpPr>
            <p:nvPr/>
          </p:nvSpPr>
          <p:spPr bwMode="auto">
            <a:xfrm>
              <a:off x="466040" y="102295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146529" y="38117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Oval 13"/>
            <p:cNvSpPr>
              <a:spLocks noChangeArrowheads="1"/>
            </p:cNvSpPr>
            <p:nvPr/>
          </p:nvSpPr>
          <p:spPr bwMode="auto">
            <a:xfrm>
              <a:off x="306286" y="38117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Oval 16"/>
            <p:cNvSpPr>
              <a:spLocks noChangeArrowheads="1"/>
            </p:cNvSpPr>
            <p:nvPr/>
          </p:nvSpPr>
          <p:spPr bwMode="auto">
            <a:xfrm>
              <a:off x="466040" y="38117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Oval 18"/>
            <p:cNvSpPr>
              <a:spLocks noChangeArrowheads="1"/>
            </p:cNvSpPr>
            <p:nvPr/>
          </p:nvSpPr>
          <p:spPr bwMode="auto">
            <a:xfrm>
              <a:off x="789530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37" name="Groupe 36"/>
          <p:cNvGrpSpPr/>
          <p:nvPr userDrawn="1"/>
        </p:nvGrpSpPr>
        <p:grpSpPr>
          <a:xfrm flipH="1">
            <a:off x="7658354" y="2999575"/>
            <a:ext cx="894630" cy="893167"/>
            <a:chOff x="146529" y="381176"/>
            <a:chExt cx="744662" cy="743444"/>
          </a:xfrm>
        </p:grpSpPr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146529" y="53770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Oval 9"/>
            <p:cNvSpPr>
              <a:spLocks noChangeArrowheads="1"/>
            </p:cNvSpPr>
            <p:nvPr/>
          </p:nvSpPr>
          <p:spPr bwMode="auto">
            <a:xfrm>
              <a:off x="146529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146529" y="859639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306286" y="53770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Oval 12"/>
            <p:cNvSpPr>
              <a:spLocks noChangeArrowheads="1"/>
            </p:cNvSpPr>
            <p:nvPr/>
          </p:nvSpPr>
          <p:spPr bwMode="auto">
            <a:xfrm>
              <a:off x="306286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Oval 13"/>
            <p:cNvSpPr>
              <a:spLocks noChangeArrowheads="1"/>
            </p:cNvSpPr>
            <p:nvPr/>
          </p:nvSpPr>
          <p:spPr bwMode="auto">
            <a:xfrm>
              <a:off x="306286" y="859639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Oval 14"/>
            <p:cNvSpPr>
              <a:spLocks noChangeArrowheads="1"/>
            </p:cNvSpPr>
            <p:nvPr/>
          </p:nvSpPr>
          <p:spPr bwMode="auto">
            <a:xfrm>
              <a:off x="466040" y="53770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Oval 15"/>
            <p:cNvSpPr>
              <a:spLocks noChangeArrowheads="1"/>
            </p:cNvSpPr>
            <p:nvPr/>
          </p:nvSpPr>
          <p:spPr bwMode="auto">
            <a:xfrm>
              <a:off x="466040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Oval 16"/>
            <p:cNvSpPr>
              <a:spLocks noChangeArrowheads="1"/>
            </p:cNvSpPr>
            <p:nvPr/>
          </p:nvSpPr>
          <p:spPr bwMode="auto">
            <a:xfrm>
              <a:off x="466040" y="859639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Oval 17"/>
            <p:cNvSpPr>
              <a:spLocks noChangeArrowheads="1"/>
            </p:cNvSpPr>
            <p:nvPr/>
          </p:nvSpPr>
          <p:spPr bwMode="auto">
            <a:xfrm>
              <a:off x="628216" y="53770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Oval 18"/>
            <p:cNvSpPr>
              <a:spLocks noChangeArrowheads="1"/>
            </p:cNvSpPr>
            <p:nvPr/>
          </p:nvSpPr>
          <p:spPr bwMode="auto">
            <a:xfrm>
              <a:off x="628216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Oval 19"/>
            <p:cNvSpPr>
              <a:spLocks noChangeArrowheads="1"/>
            </p:cNvSpPr>
            <p:nvPr/>
          </p:nvSpPr>
          <p:spPr bwMode="auto">
            <a:xfrm>
              <a:off x="628216" y="859639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146529" y="102295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Oval 13"/>
            <p:cNvSpPr>
              <a:spLocks noChangeArrowheads="1"/>
            </p:cNvSpPr>
            <p:nvPr/>
          </p:nvSpPr>
          <p:spPr bwMode="auto">
            <a:xfrm>
              <a:off x="306286" y="102295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Oval 16"/>
            <p:cNvSpPr>
              <a:spLocks noChangeArrowheads="1"/>
            </p:cNvSpPr>
            <p:nvPr/>
          </p:nvSpPr>
          <p:spPr bwMode="auto">
            <a:xfrm>
              <a:off x="466040" y="102295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Oval 10"/>
            <p:cNvSpPr>
              <a:spLocks noChangeArrowheads="1"/>
            </p:cNvSpPr>
            <p:nvPr/>
          </p:nvSpPr>
          <p:spPr bwMode="auto">
            <a:xfrm>
              <a:off x="146529" y="38117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Oval 13"/>
            <p:cNvSpPr>
              <a:spLocks noChangeArrowheads="1"/>
            </p:cNvSpPr>
            <p:nvPr/>
          </p:nvSpPr>
          <p:spPr bwMode="auto">
            <a:xfrm>
              <a:off x="306286" y="38117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Oval 16"/>
            <p:cNvSpPr>
              <a:spLocks noChangeArrowheads="1"/>
            </p:cNvSpPr>
            <p:nvPr/>
          </p:nvSpPr>
          <p:spPr bwMode="auto">
            <a:xfrm>
              <a:off x="466040" y="38117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Oval 18"/>
            <p:cNvSpPr>
              <a:spLocks noChangeArrowheads="1"/>
            </p:cNvSpPr>
            <p:nvPr/>
          </p:nvSpPr>
          <p:spPr bwMode="auto">
            <a:xfrm>
              <a:off x="789530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685800" y="2705628"/>
            <a:ext cx="7772400" cy="535531"/>
          </a:xfrm>
        </p:spPr>
        <p:txBody>
          <a:bodyPr anchor="t" anchorCtr="0">
            <a:spAutoFit/>
          </a:bodyPr>
          <a:lstStyle>
            <a:lvl1pPr algn="ctr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85800" y="3773488"/>
            <a:ext cx="7772400" cy="757130"/>
          </a:xfrm>
        </p:spPr>
        <p:txBody>
          <a:bodyPr wrap="square">
            <a:spAutoFit/>
          </a:bodyPr>
          <a:lstStyle>
            <a:lvl1pPr marL="0" indent="0" algn="ctr">
              <a:buNone/>
              <a:defRPr sz="240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  <a:endParaRPr lang="en-US" dirty="0"/>
          </a:p>
        </p:txBody>
      </p:sp>
      <p:pic>
        <p:nvPicPr>
          <p:cNvPr id="16" name="Image 11"/>
          <p:cNvPicPr>
            <a:picLocks noChangeAspect="1"/>
          </p:cNvPicPr>
          <p:nvPr userDrawn="1"/>
        </p:nvPicPr>
        <p:blipFill rotWithShape="1">
          <a:blip r:embed="rId3"/>
          <a:srcRect l="30891" r="45938"/>
          <a:stretch/>
        </p:blipFill>
        <p:spPr bwMode="auto">
          <a:xfrm>
            <a:off x="4166214" y="5699924"/>
            <a:ext cx="808316" cy="78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739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0685-781E-404F-8CA6-186F7377D9DE}" type="datetime1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"Besoins en Main-d'œuvre des entreprises" 2016 Décrypter pour mieux agir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358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4"/>
            <a:ext cx="1971675" cy="581183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365124"/>
            <a:ext cx="5800725" cy="581183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8351-A2A2-42E1-860A-4D9DFFBA3FBC}" type="datetime1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"Besoins en Main-d'œuvre des entreprises" 2016 Décrypter pour mieux agir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720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xmlns="" id="{AC720154-C9D0-4B69-8929-E67D15708A9E}"/>
              </a:ext>
            </a:extLst>
          </p:cNvPr>
          <p:cNvSpPr/>
          <p:nvPr userDrawn="1"/>
        </p:nvSpPr>
        <p:spPr>
          <a:xfrm>
            <a:off x="0" y="4"/>
            <a:ext cx="9147810" cy="6861809"/>
          </a:xfrm>
          <a:custGeom>
            <a:avLst/>
            <a:gdLst/>
            <a:ahLst/>
            <a:cxnLst/>
            <a:rect l="l" t="t" r="r" b="b"/>
            <a:pathLst>
              <a:path w="9147810" h="6861809">
                <a:moveTo>
                  <a:pt x="0" y="6861606"/>
                </a:moveTo>
                <a:lnTo>
                  <a:pt x="9147606" y="6861606"/>
                </a:lnTo>
                <a:lnTo>
                  <a:pt x="9147606" y="0"/>
                </a:lnTo>
                <a:lnTo>
                  <a:pt x="0" y="0"/>
                </a:lnTo>
                <a:lnTo>
                  <a:pt x="0" y="6861606"/>
                </a:lnTo>
                <a:close/>
              </a:path>
            </a:pathLst>
          </a:custGeom>
          <a:solidFill>
            <a:srgbClr val="EA4937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xmlns="" id="{A78951BF-69F7-4835-B4D0-D03E74AE225A}"/>
              </a:ext>
            </a:extLst>
          </p:cNvPr>
          <p:cNvSpPr/>
          <p:nvPr userDrawn="1"/>
        </p:nvSpPr>
        <p:spPr>
          <a:xfrm>
            <a:off x="477367" y="457201"/>
            <a:ext cx="8213484" cy="5947411"/>
          </a:xfrm>
          <a:custGeom>
            <a:avLst/>
            <a:gdLst/>
            <a:ahLst/>
            <a:cxnLst/>
            <a:rect l="l" t="t" r="r" b="b"/>
            <a:pathLst>
              <a:path w="3829050" h="5947410">
                <a:moveTo>
                  <a:pt x="0" y="5947194"/>
                </a:moveTo>
                <a:lnTo>
                  <a:pt x="3828605" y="5947194"/>
                </a:lnTo>
                <a:lnTo>
                  <a:pt x="3828605" y="0"/>
                </a:lnTo>
                <a:lnTo>
                  <a:pt x="0" y="0"/>
                </a:lnTo>
                <a:lnTo>
                  <a:pt x="0" y="59471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xmlns="" id="{AE2A4475-5E73-41AA-ADAF-51A02575BC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646" y="524660"/>
            <a:ext cx="4318345" cy="582039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700" y="1969073"/>
            <a:ext cx="3654157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100" cap="all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494A9F8-AAC7-4FA6-8CC7-DAD64A0F477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PRÉSENTATION DE  PÔLE EMPLOI   I  JUILLET 2017 I  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C3AFE5-AA87-46A3-8AEF-92DC5C6A712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xmlns="" id="{84753C28-CE5C-4068-A1C7-0E6E8A30FB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36700" y="3197452"/>
            <a:ext cx="3654157" cy="914400"/>
          </a:xfrm>
        </p:spPr>
        <p:txBody>
          <a:bodyPr>
            <a:noAutofit/>
          </a:bodyPr>
          <a:lstStyle>
            <a:lvl1pPr marL="0" indent="0">
              <a:buNone/>
              <a:defRPr sz="31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3588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139A36D-91FA-44D9-A4CE-4BF2625B602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F3282674-910A-4290-A4A3-26DE56D2D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811" y="254103"/>
            <a:ext cx="334688" cy="333976"/>
          </a:xfrm>
          <a:prstGeom prst="rect">
            <a:avLst/>
          </a:prstGeom>
        </p:spPr>
      </p:pic>
      <p:sp>
        <p:nvSpPr>
          <p:cNvPr id="10" name="object 13">
            <a:extLst>
              <a:ext uri="{FF2B5EF4-FFF2-40B4-BE49-F238E27FC236}">
                <a16:creationId xmlns:a16="http://schemas.microsoft.com/office/drawing/2014/main" xmlns="" id="{426985CA-2ECC-4706-BA39-018C52F13A49}"/>
              </a:ext>
            </a:extLst>
          </p:cNvPr>
          <p:cNvSpPr txBox="1"/>
          <p:nvPr userDrawn="1"/>
        </p:nvSpPr>
        <p:spPr>
          <a:xfrm>
            <a:off x="817100" y="142479"/>
            <a:ext cx="2738901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3400" dirty="0">
                <a:solidFill>
                  <a:srgbClr val="50B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SOMMAIRE</a:t>
            </a:r>
            <a:endParaRPr sz="3400" dirty="0">
              <a:solidFill>
                <a:srgbClr val="50BE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xmlns="" id="{5F5CA8F2-608E-4E51-B93E-1204EE4C1A1E}"/>
              </a:ext>
            </a:extLst>
          </p:cNvPr>
          <p:cNvSpPr/>
          <p:nvPr userDrawn="1"/>
        </p:nvSpPr>
        <p:spPr>
          <a:xfrm>
            <a:off x="457194" y="655667"/>
            <a:ext cx="8233409" cy="0"/>
          </a:xfrm>
          <a:custGeom>
            <a:avLst/>
            <a:gdLst/>
            <a:ahLst/>
            <a:cxnLst/>
            <a:rect l="l" t="t" r="r" b="b"/>
            <a:pathLst>
              <a:path w="8233409">
                <a:moveTo>
                  <a:pt x="0" y="0"/>
                </a:moveTo>
                <a:lnTo>
                  <a:pt x="8233206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3E605534-6210-4079-A143-1993A79C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4573" y="313396"/>
            <a:ext cx="431232" cy="365125"/>
          </a:xfrm>
        </p:spPr>
        <p:txBody>
          <a:bodyPr/>
          <a:lstStyle>
            <a:lvl1pPr algn="l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C3AFE5-AA87-46A3-8AEF-92DC5C6A7126}" type="slidenum">
              <a:rPr lang="fr-FR" smtClean="0">
                <a:solidFill>
                  <a:prstClr val="black"/>
                </a:solidFill>
              </a:rPr>
              <a:pPr/>
              <a:t>‹N°›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41C538E4-08A9-48B9-B531-9827F3FB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2909" y="318651"/>
            <a:ext cx="4180042" cy="337016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pc="40" dirty="0" smtClean="0">
                <a:solidFill>
                  <a:prstClr val="black"/>
                </a:solidFill>
              </a:rPr>
              <a:t>PRÉSENTATION DE  PÔLE EMPLOI   I  JUILLET 2017 I  </a:t>
            </a:r>
            <a:endParaRPr lang="fr-FR" spc="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206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>
            <a:extLst>
              <a:ext uri="{FF2B5EF4-FFF2-40B4-BE49-F238E27FC236}">
                <a16:creationId xmlns:a16="http://schemas.microsoft.com/office/drawing/2014/main" xmlns="" id="{63B33F2C-6736-449F-87C9-1DD73CEA4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22988" y="318651"/>
            <a:ext cx="4059969" cy="337016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pc="40" dirty="0" smtClean="0">
                <a:solidFill>
                  <a:prstClr val="black"/>
                </a:solidFill>
              </a:rPr>
              <a:t>PRÉSENTATION DE  PÔLE EMPLOI   I  JUILLET 2017 I  </a:t>
            </a:r>
            <a:endParaRPr lang="fr-FR" spc="1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DD8753-9E03-41EA-B945-1C1045D3232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F3282674-910A-4290-A4A3-26DE56D2D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811" y="254103"/>
            <a:ext cx="334688" cy="333976"/>
          </a:xfrm>
          <a:prstGeom prst="rect">
            <a:avLst/>
          </a:prstGeom>
        </p:spPr>
      </p:pic>
      <p:sp>
        <p:nvSpPr>
          <p:cNvPr id="10" name="object 13">
            <a:extLst>
              <a:ext uri="{FF2B5EF4-FFF2-40B4-BE49-F238E27FC236}">
                <a16:creationId xmlns:a16="http://schemas.microsoft.com/office/drawing/2014/main" xmlns="" id="{426985CA-2ECC-4706-BA39-018C52F13A49}"/>
              </a:ext>
            </a:extLst>
          </p:cNvPr>
          <p:cNvSpPr txBox="1"/>
          <p:nvPr userDrawn="1"/>
        </p:nvSpPr>
        <p:spPr>
          <a:xfrm>
            <a:off x="817100" y="142479"/>
            <a:ext cx="24384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3400" spc="-760" dirty="0">
                <a:solidFill>
                  <a:srgbClr val="EA4937"/>
                </a:solidFill>
                <a:latin typeface="Quicksand Book" panose="02070303000000060000" pitchFamily="18" charset="0"/>
                <a:cs typeface="Lucida Sans"/>
              </a:rPr>
              <a:t>1  .</a:t>
            </a:r>
            <a:endParaRPr sz="3400" dirty="0">
              <a:solidFill>
                <a:srgbClr val="EA4937"/>
              </a:solidFill>
              <a:latin typeface="Quicksand Book" panose="02070303000000060000" pitchFamily="18" charset="0"/>
              <a:cs typeface="Lucida Sans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xmlns="" id="{5F5CA8F2-608E-4E51-B93E-1204EE4C1A1E}"/>
              </a:ext>
            </a:extLst>
          </p:cNvPr>
          <p:cNvSpPr/>
          <p:nvPr userDrawn="1"/>
        </p:nvSpPr>
        <p:spPr>
          <a:xfrm>
            <a:off x="457194" y="655667"/>
            <a:ext cx="8233409" cy="0"/>
          </a:xfrm>
          <a:custGeom>
            <a:avLst/>
            <a:gdLst/>
            <a:ahLst/>
            <a:cxnLst/>
            <a:rect l="l" t="t" r="r" b="b"/>
            <a:pathLst>
              <a:path w="8233409">
                <a:moveTo>
                  <a:pt x="0" y="0"/>
                </a:moveTo>
                <a:lnTo>
                  <a:pt x="8233206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xmlns="" id="{92E4F06C-86B5-4F5C-9790-20D931481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4573" y="313396"/>
            <a:ext cx="431232" cy="365125"/>
          </a:xfrm>
        </p:spPr>
        <p:txBody>
          <a:bodyPr/>
          <a:lstStyle>
            <a:lvl1pPr algn="l">
              <a:defRPr sz="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C3AFE5-AA87-46A3-8AEF-92DC5C6A7126}" type="slidenum">
              <a:rPr lang="fr-FR" smtClean="0">
                <a:solidFill>
                  <a:srgbClr val="EA4937"/>
                </a:solidFill>
              </a:rPr>
              <a:pPr/>
              <a:t>‹N°›</a:t>
            </a:fld>
            <a:endParaRPr lang="fr-FR" dirty="0">
              <a:solidFill>
                <a:srgbClr val="EA49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749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xmlns="" id="{AC720154-C9D0-4B69-8929-E67D15708A9E}"/>
              </a:ext>
            </a:extLst>
          </p:cNvPr>
          <p:cNvSpPr/>
          <p:nvPr userDrawn="1"/>
        </p:nvSpPr>
        <p:spPr>
          <a:xfrm>
            <a:off x="0" y="4"/>
            <a:ext cx="9147810" cy="6861809"/>
          </a:xfrm>
          <a:custGeom>
            <a:avLst/>
            <a:gdLst/>
            <a:ahLst/>
            <a:cxnLst/>
            <a:rect l="l" t="t" r="r" b="b"/>
            <a:pathLst>
              <a:path w="9147810" h="6861809">
                <a:moveTo>
                  <a:pt x="0" y="6861606"/>
                </a:moveTo>
                <a:lnTo>
                  <a:pt x="9147606" y="6861606"/>
                </a:lnTo>
                <a:lnTo>
                  <a:pt x="9147606" y="0"/>
                </a:lnTo>
                <a:lnTo>
                  <a:pt x="0" y="0"/>
                </a:lnTo>
                <a:lnTo>
                  <a:pt x="0" y="6861606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xmlns="" id="{A78951BF-69F7-4835-B4D0-D03E74AE225A}"/>
              </a:ext>
            </a:extLst>
          </p:cNvPr>
          <p:cNvSpPr/>
          <p:nvPr userDrawn="1"/>
        </p:nvSpPr>
        <p:spPr>
          <a:xfrm>
            <a:off x="477367" y="457201"/>
            <a:ext cx="8213484" cy="5947411"/>
          </a:xfrm>
          <a:custGeom>
            <a:avLst/>
            <a:gdLst/>
            <a:ahLst/>
            <a:cxnLst/>
            <a:rect l="l" t="t" r="r" b="b"/>
            <a:pathLst>
              <a:path w="3829050" h="5947410">
                <a:moveTo>
                  <a:pt x="0" y="5947194"/>
                </a:moveTo>
                <a:lnTo>
                  <a:pt x="3828605" y="5947194"/>
                </a:lnTo>
                <a:lnTo>
                  <a:pt x="3828605" y="0"/>
                </a:lnTo>
                <a:lnTo>
                  <a:pt x="0" y="0"/>
                </a:lnTo>
                <a:lnTo>
                  <a:pt x="0" y="59471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xmlns="" id="{AE2A4475-5E73-41AA-ADAF-51A02575BC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646" y="524660"/>
            <a:ext cx="4318345" cy="582039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700" y="1969073"/>
            <a:ext cx="3654157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100" cap="all" baseline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C45E593-3618-45C7-B2C7-8BE007B729C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PRÉSENTATION DE  PÔLE EMPLOI   I  JUILLET 2017 I  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C3AFE5-AA87-46A3-8AEF-92DC5C6A712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xmlns="" id="{84753C28-CE5C-4068-A1C7-0E6E8A30FB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36700" y="3252869"/>
            <a:ext cx="3654157" cy="914400"/>
          </a:xfrm>
        </p:spPr>
        <p:txBody>
          <a:bodyPr>
            <a:noAutofit/>
          </a:bodyPr>
          <a:lstStyle>
            <a:lvl1pPr marL="0" indent="0">
              <a:buNone/>
              <a:defRPr sz="3100" cap="all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8616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1F58B6-3568-4DD2-BA4E-CB8EED2513C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F3282674-910A-4290-A4A3-26DE56D2D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811" y="254103"/>
            <a:ext cx="334688" cy="333976"/>
          </a:xfrm>
          <a:prstGeom prst="rect">
            <a:avLst/>
          </a:prstGeom>
        </p:spPr>
      </p:pic>
      <p:sp>
        <p:nvSpPr>
          <p:cNvPr id="10" name="object 13">
            <a:extLst>
              <a:ext uri="{FF2B5EF4-FFF2-40B4-BE49-F238E27FC236}">
                <a16:creationId xmlns:a16="http://schemas.microsoft.com/office/drawing/2014/main" xmlns="" id="{426985CA-2ECC-4706-BA39-018C52F13A49}"/>
              </a:ext>
            </a:extLst>
          </p:cNvPr>
          <p:cNvSpPr txBox="1"/>
          <p:nvPr userDrawn="1"/>
        </p:nvSpPr>
        <p:spPr>
          <a:xfrm>
            <a:off x="817100" y="142479"/>
            <a:ext cx="32590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3400" spc="-760" dirty="0">
                <a:solidFill>
                  <a:srgbClr val="50BE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2  .</a:t>
            </a:r>
            <a:endParaRPr sz="3400" dirty="0">
              <a:solidFill>
                <a:srgbClr val="50BEC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xmlns="" id="{5F5CA8F2-608E-4E51-B93E-1204EE4C1A1E}"/>
              </a:ext>
            </a:extLst>
          </p:cNvPr>
          <p:cNvSpPr/>
          <p:nvPr userDrawn="1"/>
        </p:nvSpPr>
        <p:spPr>
          <a:xfrm>
            <a:off x="457194" y="655667"/>
            <a:ext cx="8233409" cy="0"/>
          </a:xfrm>
          <a:custGeom>
            <a:avLst/>
            <a:gdLst/>
            <a:ahLst/>
            <a:cxnLst/>
            <a:rect l="l" t="t" r="r" b="b"/>
            <a:pathLst>
              <a:path w="8233409">
                <a:moveTo>
                  <a:pt x="0" y="0"/>
                </a:moveTo>
                <a:lnTo>
                  <a:pt x="8233206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A82D5BD8-C2F8-486F-91E8-B2B829FB4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4573" y="313396"/>
            <a:ext cx="431232" cy="365125"/>
          </a:xfrm>
        </p:spPr>
        <p:txBody>
          <a:bodyPr/>
          <a:lstStyle>
            <a:lvl1pPr algn="l">
              <a:defRPr sz="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C3AFE5-AA87-46A3-8AEF-92DC5C6A7126}" type="slidenum">
              <a:rPr lang="fr-FR" smtClean="0">
                <a:solidFill>
                  <a:srgbClr val="50BECB"/>
                </a:solidFill>
              </a:rPr>
              <a:pPr/>
              <a:t>‹N°›</a:t>
            </a:fld>
            <a:endParaRPr lang="fr-FR" dirty="0">
              <a:solidFill>
                <a:srgbClr val="50BECB"/>
              </a:solidFill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0F800F14-3520-4AA7-8F59-F651A611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78406" y="318651"/>
            <a:ext cx="4004551" cy="337016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pc="40" dirty="0" smtClean="0">
                <a:solidFill>
                  <a:prstClr val="black"/>
                </a:solidFill>
              </a:rPr>
              <a:t>PRÉSENTATION DE  PÔLE EMPLOI   I  JUILLET 2017 I  </a:t>
            </a:r>
            <a:endParaRPr lang="fr-FR" spc="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xmlns="" id="{AC720154-C9D0-4B69-8929-E67D15708A9E}"/>
              </a:ext>
            </a:extLst>
          </p:cNvPr>
          <p:cNvSpPr/>
          <p:nvPr userDrawn="1"/>
        </p:nvSpPr>
        <p:spPr>
          <a:xfrm>
            <a:off x="0" y="4"/>
            <a:ext cx="9147810" cy="6861809"/>
          </a:xfrm>
          <a:custGeom>
            <a:avLst/>
            <a:gdLst/>
            <a:ahLst/>
            <a:cxnLst/>
            <a:rect l="l" t="t" r="r" b="b"/>
            <a:pathLst>
              <a:path w="9147810" h="6861809">
                <a:moveTo>
                  <a:pt x="0" y="6861606"/>
                </a:moveTo>
                <a:lnTo>
                  <a:pt x="9147606" y="6861606"/>
                </a:lnTo>
                <a:lnTo>
                  <a:pt x="9147606" y="0"/>
                </a:lnTo>
                <a:lnTo>
                  <a:pt x="0" y="0"/>
                </a:lnTo>
                <a:lnTo>
                  <a:pt x="0" y="6861606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xmlns="" id="{A78951BF-69F7-4835-B4D0-D03E74AE225A}"/>
              </a:ext>
            </a:extLst>
          </p:cNvPr>
          <p:cNvSpPr/>
          <p:nvPr userDrawn="1"/>
        </p:nvSpPr>
        <p:spPr>
          <a:xfrm>
            <a:off x="477367" y="457201"/>
            <a:ext cx="8213484" cy="5947411"/>
          </a:xfrm>
          <a:custGeom>
            <a:avLst/>
            <a:gdLst/>
            <a:ahLst/>
            <a:cxnLst/>
            <a:rect l="l" t="t" r="r" b="b"/>
            <a:pathLst>
              <a:path w="3829050" h="5947410">
                <a:moveTo>
                  <a:pt x="0" y="5947194"/>
                </a:moveTo>
                <a:lnTo>
                  <a:pt x="3828605" y="5947194"/>
                </a:lnTo>
                <a:lnTo>
                  <a:pt x="3828605" y="0"/>
                </a:lnTo>
                <a:lnTo>
                  <a:pt x="0" y="0"/>
                </a:lnTo>
                <a:lnTo>
                  <a:pt x="0" y="59471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xmlns="" id="{AE2A4475-5E73-41AA-ADAF-51A02575BC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646" y="524660"/>
            <a:ext cx="4318345" cy="582039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700" y="1969073"/>
            <a:ext cx="3654157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100" cap="all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5355EE-A857-4A95-83FA-7EF65D16786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PRÉSENTATION DE  PÔLE EMPLOI   I  JUILLET 2017 I  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C3AFE5-AA87-46A3-8AEF-92DC5C6A712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xmlns="" id="{84753C28-CE5C-4068-A1C7-0E6E8A30FB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36700" y="3206688"/>
            <a:ext cx="3654157" cy="914400"/>
          </a:xfrm>
        </p:spPr>
        <p:txBody>
          <a:bodyPr>
            <a:noAutofit/>
          </a:bodyPr>
          <a:lstStyle>
            <a:lvl1pPr marL="0" indent="0">
              <a:buNone/>
              <a:defRPr sz="3100" cap="all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9298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53D13E6-369C-46F9-BE48-0BC58C630A7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F3282674-910A-4290-A4A3-26DE56D2D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811" y="254103"/>
            <a:ext cx="334688" cy="333976"/>
          </a:xfrm>
          <a:prstGeom prst="rect">
            <a:avLst/>
          </a:prstGeom>
        </p:spPr>
      </p:pic>
      <p:sp>
        <p:nvSpPr>
          <p:cNvPr id="10" name="object 13">
            <a:extLst>
              <a:ext uri="{FF2B5EF4-FFF2-40B4-BE49-F238E27FC236}">
                <a16:creationId xmlns:a16="http://schemas.microsoft.com/office/drawing/2014/main" xmlns="" id="{426985CA-2ECC-4706-BA39-018C52F13A49}"/>
              </a:ext>
            </a:extLst>
          </p:cNvPr>
          <p:cNvSpPr txBox="1"/>
          <p:nvPr userDrawn="1"/>
        </p:nvSpPr>
        <p:spPr>
          <a:xfrm>
            <a:off x="817100" y="142479"/>
            <a:ext cx="32590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3400" spc="-760" dirty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3  .</a:t>
            </a:r>
            <a:endParaRPr sz="3400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xmlns="" id="{5F5CA8F2-608E-4E51-B93E-1204EE4C1A1E}"/>
              </a:ext>
            </a:extLst>
          </p:cNvPr>
          <p:cNvSpPr/>
          <p:nvPr userDrawn="1"/>
        </p:nvSpPr>
        <p:spPr>
          <a:xfrm>
            <a:off x="457194" y="655667"/>
            <a:ext cx="8233409" cy="0"/>
          </a:xfrm>
          <a:custGeom>
            <a:avLst/>
            <a:gdLst/>
            <a:ahLst/>
            <a:cxnLst/>
            <a:rect l="l" t="t" r="r" b="b"/>
            <a:pathLst>
              <a:path w="8233409">
                <a:moveTo>
                  <a:pt x="0" y="0"/>
                </a:moveTo>
                <a:lnTo>
                  <a:pt x="8233206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0ACF7D84-E653-444C-B290-2C4B56ED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4573" y="313396"/>
            <a:ext cx="431232" cy="365125"/>
          </a:xfrm>
        </p:spPr>
        <p:txBody>
          <a:bodyPr/>
          <a:lstStyle>
            <a:lvl1pPr algn="l">
              <a:defRPr sz="8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C3AFE5-AA87-46A3-8AEF-92DC5C6A7126}" type="slidenum">
              <a:rPr lang="fr-FR" smtClean="0">
                <a:solidFill>
                  <a:srgbClr val="FFCC00"/>
                </a:solidFill>
              </a:rPr>
              <a:pPr/>
              <a:t>‹N°›</a:t>
            </a:fld>
            <a:endParaRPr lang="fr-FR" dirty="0">
              <a:solidFill>
                <a:srgbClr val="FFCC00"/>
              </a:solidFill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B674091B-0B7C-4111-B06C-EDF6CF27C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9783" y="313396"/>
            <a:ext cx="4263169" cy="365125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pc="40" dirty="0" smtClean="0">
                <a:solidFill>
                  <a:prstClr val="black"/>
                </a:solidFill>
              </a:rPr>
              <a:t>PRÉSENTATION DE  PÔLE EMPLOI   I  JUILLET 2017 I  </a:t>
            </a:r>
            <a:endParaRPr lang="fr-FR" spc="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3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xmlns="" id="{AC720154-C9D0-4B69-8929-E67D15708A9E}"/>
              </a:ext>
            </a:extLst>
          </p:cNvPr>
          <p:cNvSpPr/>
          <p:nvPr userDrawn="1"/>
        </p:nvSpPr>
        <p:spPr>
          <a:xfrm>
            <a:off x="0" y="4"/>
            <a:ext cx="9147810" cy="6861809"/>
          </a:xfrm>
          <a:custGeom>
            <a:avLst/>
            <a:gdLst/>
            <a:ahLst/>
            <a:cxnLst/>
            <a:rect l="l" t="t" r="r" b="b"/>
            <a:pathLst>
              <a:path w="9147810" h="6861809">
                <a:moveTo>
                  <a:pt x="0" y="6861606"/>
                </a:moveTo>
                <a:lnTo>
                  <a:pt x="9147606" y="6861606"/>
                </a:lnTo>
                <a:lnTo>
                  <a:pt x="9147606" y="0"/>
                </a:lnTo>
                <a:lnTo>
                  <a:pt x="0" y="0"/>
                </a:lnTo>
                <a:lnTo>
                  <a:pt x="0" y="68616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xmlns="" id="{A78951BF-69F7-4835-B4D0-D03E74AE225A}"/>
              </a:ext>
            </a:extLst>
          </p:cNvPr>
          <p:cNvSpPr/>
          <p:nvPr userDrawn="1"/>
        </p:nvSpPr>
        <p:spPr>
          <a:xfrm>
            <a:off x="477367" y="457201"/>
            <a:ext cx="8213484" cy="5947411"/>
          </a:xfrm>
          <a:custGeom>
            <a:avLst/>
            <a:gdLst/>
            <a:ahLst/>
            <a:cxnLst/>
            <a:rect l="l" t="t" r="r" b="b"/>
            <a:pathLst>
              <a:path w="3829050" h="5947410">
                <a:moveTo>
                  <a:pt x="0" y="5947194"/>
                </a:moveTo>
                <a:lnTo>
                  <a:pt x="3828605" y="5947194"/>
                </a:lnTo>
                <a:lnTo>
                  <a:pt x="3828605" y="0"/>
                </a:lnTo>
                <a:lnTo>
                  <a:pt x="0" y="0"/>
                </a:lnTo>
                <a:lnTo>
                  <a:pt x="0" y="594719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xmlns="" id="{AE2A4475-5E73-41AA-ADAF-51A02575BC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646" y="524660"/>
            <a:ext cx="4318345" cy="582039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6700" y="1969073"/>
            <a:ext cx="3654157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1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0B2F9B-011D-483D-974C-83BE532A904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PRÉSENTATION DE  PÔLE EMPLOI   I  JUILLET 2017 I  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C3AFE5-AA87-46A3-8AEF-92DC5C6A712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xmlns="" id="{84753C28-CE5C-4068-A1C7-0E6E8A30FB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36700" y="3225160"/>
            <a:ext cx="3580833" cy="914400"/>
          </a:xfrm>
        </p:spPr>
        <p:txBody>
          <a:bodyPr>
            <a:noAutofit/>
          </a:bodyPr>
          <a:lstStyle>
            <a:lvl1pPr marL="0" indent="0">
              <a:buNone/>
              <a:defRPr sz="3100" cap="all" baseline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8288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49" y="543483"/>
            <a:ext cx="8124825" cy="369332"/>
          </a:xfrm>
        </p:spPr>
        <p:txBody>
          <a:bodyPr wrap="square">
            <a:spAutoFit/>
          </a:bodyPr>
          <a:lstStyle>
            <a:lvl1pPr>
              <a:defRPr sz="2000" cap="all" baseline="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816" y="1503924"/>
            <a:ext cx="4975706" cy="1568635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1pPr>
            <a:lvl2pPr marL="180975" indent="-180975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2pPr>
            <a:lvl3pPr marL="361950" indent="-180975">
              <a:spcBef>
                <a:spcPts val="1000"/>
              </a:spcBef>
              <a:spcAft>
                <a:spcPts val="800"/>
              </a:spcAft>
              <a:defRPr sz="1200">
                <a:solidFill>
                  <a:schemeClr val="tx1"/>
                </a:solidFill>
              </a:defRPr>
            </a:lvl3pPr>
            <a:lvl4pPr marL="542925" indent="-180975">
              <a:spcBef>
                <a:spcPts val="1000"/>
              </a:spcBef>
              <a:spcAft>
                <a:spcPts val="800"/>
              </a:spcAft>
              <a:defRPr sz="1100">
                <a:solidFill>
                  <a:schemeClr val="tx1"/>
                </a:solidFill>
              </a:defRPr>
            </a:lvl4pPr>
            <a:lvl5pPr marL="714375" indent="-171450">
              <a:spcBef>
                <a:spcPts val="1000"/>
              </a:spcBef>
              <a:spcAft>
                <a:spcPts val="800"/>
              </a:spcAft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6125" y="6229722"/>
            <a:ext cx="4680386" cy="273049"/>
          </a:xfrm>
        </p:spPr>
        <p:txBody>
          <a:bodyPr tIns="0" bIns="0"/>
          <a:lstStyle>
            <a:lvl1pPr>
              <a:defRPr sz="800" b="1" cap="all" baseline="0">
                <a:solidFill>
                  <a:srgbClr val="023F88"/>
                </a:solidFill>
              </a:defRPr>
            </a:lvl1pPr>
          </a:lstStyle>
          <a:p>
            <a:r>
              <a:rPr lang="fr-FR" kern="0" dirty="0" smtClean="0">
                <a:solidFill>
                  <a:srgbClr val="6ABFD1"/>
                </a:solidFill>
                <a:cs typeface="Arial" panose="020B0604020202020204" pitchFamily="34" charset="0"/>
              </a:rPr>
              <a:t>LES BESOINS EN MAIN-D’ŒUVRE DES ENTREPRISES EN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2170" y="6185832"/>
            <a:ext cx="502806" cy="365125"/>
          </a:xfrm>
        </p:spPr>
        <p:txBody>
          <a:bodyPr/>
          <a:lstStyle>
            <a:lvl1pPr algn="ctr">
              <a:defRPr sz="8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16275043-3D2F-4C53-84DB-FD1934655E2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9" name="Image 11"/>
          <p:cNvPicPr>
            <a:picLocks noChangeAspect="1"/>
          </p:cNvPicPr>
          <p:nvPr userDrawn="1"/>
        </p:nvPicPr>
        <p:blipFill rotWithShape="1">
          <a:blip r:embed="rId2"/>
          <a:srcRect l="30891" r="45938"/>
          <a:stretch/>
        </p:blipFill>
        <p:spPr bwMode="auto">
          <a:xfrm>
            <a:off x="8083902" y="6023263"/>
            <a:ext cx="592853" cy="576280"/>
          </a:xfrm>
          <a:prstGeom prst="rect">
            <a:avLst/>
          </a:prstGeom>
        </p:spPr>
      </p:pic>
      <p:grpSp>
        <p:nvGrpSpPr>
          <p:cNvPr id="30" name="Groupe 1"/>
          <p:cNvGrpSpPr>
            <a:grpSpLocks/>
          </p:cNvGrpSpPr>
          <p:nvPr userDrawn="1"/>
        </p:nvGrpSpPr>
        <p:grpSpPr bwMode="auto">
          <a:xfrm>
            <a:off x="675215" y="6220193"/>
            <a:ext cx="7205572" cy="273051"/>
            <a:chOff x="687388" y="5938838"/>
            <a:chExt cx="6365875" cy="273050"/>
          </a:xfrm>
        </p:grpSpPr>
        <p:cxnSp>
          <p:nvCxnSpPr>
            <p:cNvPr id="31" name="Connecteur droit 30"/>
            <p:cNvCxnSpPr/>
            <p:nvPr userDrawn="1"/>
          </p:nvCxnSpPr>
          <p:spPr>
            <a:xfrm>
              <a:off x="687388" y="5938838"/>
              <a:ext cx="6365875" cy="0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 userDrawn="1"/>
          </p:nvCxnSpPr>
          <p:spPr>
            <a:xfrm>
              <a:off x="687388" y="6211888"/>
              <a:ext cx="6365875" cy="0"/>
            </a:xfrm>
            <a:prstGeom prst="line">
              <a:avLst/>
            </a:prstGeom>
            <a:ln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pic>
        <p:nvPicPr>
          <p:cNvPr id="33" name="Picture 4" descr="T:\Noisy DG\SL-99894101-COM\SL-99894101-presse\OUTILS COM\Evénements\XXXXXX - Digital\IMAGES\right-arrow-circular-button (1)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5" y="491446"/>
            <a:ext cx="473548" cy="47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39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AA0F2EC-D70D-4E79-B7D1-5E7D454B98D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F3282674-910A-4290-A4A3-26DE56D2D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811" y="254103"/>
            <a:ext cx="334688" cy="333976"/>
          </a:xfrm>
          <a:prstGeom prst="rect">
            <a:avLst/>
          </a:prstGeom>
        </p:spPr>
      </p:pic>
      <p:sp>
        <p:nvSpPr>
          <p:cNvPr id="10" name="object 13">
            <a:extLst>
              <a:ext uri="{FF2B5EF4-FFF2-40B4-BE49-F238E27FC236}">
                <a16:creationId xmlns:a16="http://schemas.microsoft.com/office/drawing/2014/main" xmlns="" id="{426985CA-2ECC-4706-BA39-018C52F13A49}"/>
              </a:ext>
            </a:extLst>
          </p:cNvPr>
          <p:cNvSpPr txBox="1"/>
          <p:nvPr userDrawn="1"/>
        </p:nvSpPr>
        <p:spPr>
          <a:xfrm>
            <a:off x="817100" y="142479"/>
            <a:ext cx="32590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3400" spc="-760" dirty="0">
                <a:solidFill>
                  <a:srgbClr val="003A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4  .</a:t>
            </a:r>
            <a:endParaRPr sz="3400" dirty="0">
              <a:solidFill>
                <a:srgbClr val="003A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xmlns="" id="{5F5CA8F2-608E-4E51-B93E-1204EE4C1A1E}"/>
              </a:ext>
            </a:extLst>
          </p:cNvPr>
          <p:cNvSpPr/>
          <p:nvPr userDrawn="1"/>
        </p:nvSpPr>
        <p:spPr>
          <a:xfrm>
            <a:off x="457194" y="655667"/>
            <a:ext cx="8233409" cy="0"/>
          </a:xfrm>
          <a:custGeom>
            <a:avLst/>
            <a:gdLst/>
            <a:ahLst/>
            <a:cxnLst/>
            <a:rect l="l" t="t" r="r" b="b"/>
            <a:pathLst>
              <a:path w="8233409">
                <a:moveTo>
                  <a:pt x="0" y="0"/>
                </a:moveTo>
                <a:lnTo>
                  <a:pt x="8233206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147540FB-AEF6-41FA-B8C4-0C2AF28D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4573" y="313396"/>
            <a:ext cx="431232" cy="365125"/>
          </a:xfrm>
        </p:spPr>
        <p:txBody>
          <a:bodyPr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C3AFE5-AA87-46A3-8AEF-92DC5C6A7126}" type="slidenum">
              <a:rPr lang="fr-FR" smtClean="0">
                <a:solidFill>
                  <a:srgbClr val="003A79"/>
                </a:solidFill>
              </a:rPr>
              <a:pPr/>
              <a:t>‹N°›</a:t>
            </a:fld>
            <a:endParaRPr lang="fr-FR" dirty="0">
              <a:solidFill>
                <a:srgbClr val="003A79"/>
              </a:solidFill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4197C6DA-1233-4208-A1E0-B4680222A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2224" y="313397"/>
            <a:ext cx="4050733" cy="370379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pc="40" dirty="0" smtClean="0">
                <a:solidFill>
                  <a:prstClr val="black"/>
                </a:solidFill>
              </a:rPr>
              <a:t>PRÉSENTATION DE  PÔLE EMPLOI   I  JUILLET 2017 I  </a:t>
            </a:r>
            <a:endParaRPr lang="fr-FR" spc="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997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AA0F2EC-D70D-4E79-B7D1-5E7D454B98D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F3282674-910A-4290-A4A3-26DE56D2D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811" y="254103"/>
            <a:ext cx="334688" cy="333976"/>
          </a:xfrm>
          <a:prstGeom prst="rect">
            <a:avLst/>
          </a:prstGeom>
        </p:spPr>
      </p:pic>
      <p:sp>
        <p:nvSpPr>
          <p:cNvPr id="10" name="object 13">
            <a:extLst>
              <a:ext uri="{FF2B5EF4-FFF2-40B4-BE49-F238E27FC236}">
                <a16:creationId xmlns:a16="http://schemas.microsoft.com/office/drawing/2014/main" xmlns="" id="{426985CA-2ECC-4706-BA39-018C52F13A49}"/>
              </a:ext>
            </a:extLst>
          </p:cNvPr>
          <p:cNvSpPr txBox="1"/>
          <p:nvPr userDrawn="1"/>
        </p:nvSpPr>
        <p:spPr>
          <a:xfrm>
            <a:off x="817100" y="142479"/>
            <a:ext cx="32590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3400" spc="-760" dirty="0">
                <a:solidFill>
                  <a:srgbClr val="EA49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5  .</a:t>
            </a:r>
            <a:endParaRPr sz="3400" dirty="0">
              <a:solidFill>
                <a:srgbClr val="EA49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xmlns="" id="{5F5CA8F2-608E-4E51-B93E-1204EE4C1A1E}"/>
              </a:ext>
            </a:extLst>
          </p:cNvPr>
          <p:cNvSpPr/>
          <p:nvPr userDrawn="1"/>
        </p:nvSpPr>
        <p:spPr>
          <a:xfrm>
            <a:off x="457194" y="655667"/>
            <a:ext cx="8233409" cy="0"/>
          </a:xfrm>
          <a:custGeom>
            <a:avLst/>
            <a:gdLst/>
            <a:ahLst/>
            <a:cxnLst/>
            <a:rect l="l" t="t" r="r" b="b"/>
            <a:pathLst>
              <a:path w="8233409">
                <a:moveTo>
                  <a:pt x="0" y="0"/>
                </a:moveTo>
                <a:lnTo>
                  <a:pt x="8233206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xmlns="" id="{147540FB-AEF6-41FA-B8C4-0C2AF28D1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4573" y="313396"/>
            <a:ext cx="431232" cy="365125"/>
          </a:xfrm>
        </p:spPr>
        <p:txBody>
          <a:bodyPr/>
          <a:lstStyle>
            <a:lvl1pPr algn="l">
              <a:defRPr sz="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C3AFE5-AA87-46A3-8AEF-92DC5C6A7126}" type="slidenum">
              <a:rPr lang="fr-FR" smtClean="0">
                <a:solidFill>
                  <a:srgbClr val="EA4937"/>
                </a:solidFill>
              </a:rPr>
              <a:pPr/>
              <a:t>‹N°›</a:t>
            </a:fld>
            <a:endParaRPr lang="fr-FR" dirty="0">
              <a:solidFill>
                <a:srgbClr val="EA4937"/>
              </a:solidFill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4197C6DA-1233-4208-A1E0-B4680222A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70770" y="313397"/>
            <a:ext cx="3912187" cy="370379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pc="40" dirty="0" smtClean="0">
                <a:solidFill>
                  <a:prstClr val="black"/>
                </a:solidFill>
              </a:rPr>
              <a:t>PRÉSENTATION DE  PÔLE EMPLOI   I  JUILLET 2017 I  </a:t>
            </a:r>
            <a:endParaRPr lang="fr-FR" spc="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21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20F28A-5FB3-4A71-A890-9CD1F1EB88A6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PRÉSENTATION DE  PÔLE EMPLOI   I  JUILLET 2017 I  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C3AFE5-AA87-46A3-8AEF-92DC5C6A712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21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107795-1799-4EDC-A889-B8B7ACC6888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PRÉSENTATION DE  PÔLE EMPLOI   I  JUILLET 2017 I  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C3AFE5-AA87-46A3-8AEF-92DC5C6A712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546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6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6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6D23-E9B3-419F-8FA9-F360D631A07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PRÉSENTATION DE  PÔLE EMPLOI   I  JUILLET 2017 I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AFE5-AA87-46A3-8AEF-92DC5C6A712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87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DA52-8EF4-43B2-907F-3E56156CD0C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PRÉSENTATION DE  PÔLE EMPLOI   I  JUILLET 2017 I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AFE5-AA87-46A3-8AEF-92DC5C6A712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098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C43D3-6DFF-4C63-941F-841A4215650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PRÉSENTATION DE  PÔLE EMPLOI   I  JUILLET 2017 I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AFE5-AA87-46A3-8AEF-92DC5C6A712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1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6C1E-12F8-4406-BD8F-E4CAD4725D2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PRÉSENTATION DE  PÔLE EMPLOI   I  JUILLET 2017 I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AFE5-AA87-46A3-8AEF-92DC5C6A712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153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5322A-8DCC-4E50-9790-4DD346C2BBC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PRÉSENTATION DE  PÔLE EMPLOI   I  JUILLET 2017 I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AFE5-AA87-46A3-8AEF-92DC5C6A712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278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5325-E55E-4F93-A9E0-D683A70ED75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PRÉSENTATION DE  PÔLE EMPLOI   I  JUILLET 2017 I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AFE5-AA87-46A3-8AEF-92DC5C6A712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022-997E-4D88-A6C8-58DD5760C980}" type="datetime1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"Besoins en Main-d'œuvre des entreprises" 2016 Décrypter pour mieux agir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304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9"/>
            <a:ext cx="1971675" cy="581183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365129"/>
            <a:ext cx="5800725" cy="581183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B776-77BD-407A-B461-9EDBAC6D5FE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PRÉSENTATION DE  PÔLE EMPLOI   I  JUILLET 2017 I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3AFE5-AA87-46A3-8AEF-92DC5C6A712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548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1" y="543483"/>
            <a:ext cx="8124825" cy="369332"/>
          </a:xfrm>
        </p:spPr>
        <p:txBody>
          <a:bodyPr wrap="square">
            <a:spAutoFit/>
          </a:bodyPr>
          <a:lstStyle>
            <a:lvl1pPr>
              <a:defRPr sz="2000" cap="all" baseline="0">
                <a:solidFill>
                  <a:srgbClr val="D74B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816" y="1503924"/>
            <a:ext cx="4975706" cy="1568635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rgbClr val="023F88"/>
                </a:solidFill>
              </a:defRPr>
            </a:lvl1pPr>
            <a:lvl2pPr marL="180975" indent="-180975">
              <a:spcBef>
                <a:spcPts val="0"/>
              </a:spcBef>
              <a:spcAft>
                <a:spcPts val="0"/>
              </a:spcAft>
              <a:defRPr sz="1400">
                <a:solidFill>
                  <a:srgbClr val="023F88"/>
                </a:solidFill>
              </a:defRPr>
            </a:lvl2pPr>
            <a:lvl3pPr marL="361950" indent="-180975">
              <a:spcBef>
                <a:spcPts val="1000"/>
              </a:spcBef>
              <a:spcAft>
                <a:spcPts val="800"/>
              </a:spcAft>
              <a:defRPr sz="1200">
                <a:solidFill>
                  <a:srgbClr val="023F88"/>
                </a:solidFill>
              </a:defRPr>
            </a:lvl3pPr>
            <a:lvl4pPr marL="542925" indent="-180975">
              <a:spcBef>
                <a:spcPts val="1000"/>
              </a:spcBef>
              <a:spcAft>
                <a:spcPts val="800"/>
              </a:spcAft>
              <a:defRPr sz="1100">
                <a:solidFill>
                  <a:srgbClr val="023F88"/>
                </a:solidFill>
              </a:defRPr>
            </a:lvl4pPr>
            <a:lvl5pPr marL="714375" indent="-171450">
              <a:spcBef>
                <a:spcPts val="1000"/>
              </a:spcBef>
              <a:spcAft>
                <a:spcPts val="800"/>
              </a:spcAft>
              <a:defRPr sz="1100">
                <a:solidFill>
                  <a:srgbClr val="023F88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6125" y="6229722"/>
            <a:ext cx="4680386" cy="273049"/>
          </a:xfrm>
        </p:spPr>
        <p:txBody>
          <a:bodyPr tIns="0" bIns="0"/>
          <a:lstStyle>
            <a:lvl1pPr>
              <a:defRPr sz="800" b="1" cap="all" baseline="0">
                <a:solidFill>
                  <a:srgbClr val="023F88"/>
                </a:solidFill>
              </a:defRPr>
            </a:lvl1pPr>
          </a:lstStyle>
          <a:p>
            <a:r>
              <a:rPr lang="fr-FR" dirty="0"/>
              <a:t>"Besoins en Main-d'œuvre des entreprises" 2016 Décrypter pour mieux agir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2170" y="6185832"/>
            <a:ext cx="502806" cy="365125"/>
          </a:xfrm>
        </p:spPr>
        <p:txBody>
          <a:bodyPr/>
          <a:lstStyle>
            <a:lvl1pPr algn="ctr">
              <a:defRPr sz="800">
                <a:solidFill>
                  <a:srgbClr val="023F88"/>
                </a:solidFill>
              </a:defRPr>
            </a:lvl1pPr>
          </a:lstStyle>
          <a:p>
            <a:fld id="{16275043-3D2F-4C53-84DB-FD1934655E26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9" name="Groupe 8"/>
          <p:cNvGrpSpPr/>
          <p:nvPr userDrawn="1"/>
        </p:nvGrpSpPr>
        <p:grpSpPr>
          <a:xfrm>
            <a:off x="63139" y="455319"/>
            <a:ext cx="509343" cy="508511"/>
            <a:chOff x="146529" y="381176"/>
            <a:chExt cx="744662" cy="743444"/>
          </a:xfrm>
        </p:grpSpPr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146529" y="53770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146529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46529" y="859639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306286" y="53770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306286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306286" y="859639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466040" y="53770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466040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466040" y="859639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628216" y="53770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628216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628216" y="859639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22" name="Oval 10"/>
            <p:cNvSpPr>
              <a:spLocks noChangeArrowheads="1"/>
            </p:cNvSpPr>
            <p:nvPr/>
          </p:nvSpPr>
          <p:spPr bwMode="auto">
            <a:xfrm>
              <a:off x="146529" y="102295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23" name="Oval 13"/>
            <p:cNvSpPr>
              <a:spLocks noChangeArrowheads="1"/>
            </p:cNvSpPr>
            <p:nvPr/>
          </p:nvSpPr>
          <p:spPr bwMode="auto">
            <a:xfrm>
              <a:off x="306286" y="102295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24" name="Oval 16"/>
            <p:cNvSpPr>
              <a:spLocks noChangeArrowheads="1"/>
            </p:cNvSpPr>
            <p:nvPr/>
          </p:nvSpPr>
          <p:spPr bwMode="auto">
            <a:xfrm>
              <a:off x="466040" y="102295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25" name="Oval 10"/>
            <p:cNvSpPr>
              <a:spLocks noChangeArrowheads="1"/>
            </p:cNvSpPr>
            <p:nvPr/>
          </p:nvSpPr>
          <p:spPr bwMode="auto">
            <a:xfrm>
              <a:off x="146529" y="38117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26" name="Oval 13"/>
            <p:cNvSpPr>
              <a:spLocks noChangeArrowheads="1"/>
            </p:cNvSpPr>
            <p:nvPr/>
          </p:nvSpPr>
          <p:spPr bwMode="auto">
            <a:xfrm>
              <a:off x="306286" y="38117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27" name="Oval 16"/>
            <p:cNvSpPr>
              <a:spLocks noChangeArrowheads="1"/>
            </p:cNvSpPr>
            <p:nvPr/>
          </p:nvSpPr>
          <p:spPr bwMode="auto">
            <a:xfrm>
              <a:off x="466040" y="381176"/>
              <a:ext cx="101661" cy="101664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28" name="Oval 18"/>
            <p:cNvSpPr>
              <a:spLocks noChangeArrowheads="1"/>
            </p:cNvSpPr>
            <p:nvPr/>
          </p:nvSpPr>
          <p:spPr bwMode="auto">
            <a:xfrm>
              <a:off x="789530" y="697463"/>
              <a:ext cx="101661" cy="103276"/>
            </a:xfrm>
            <a:prstGeom prst="ellipse">
              <a:avLst/>
            </a:prstGeom>
            <a:solidFill>
              <a:srgbClr val="D74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</p:grpSp>
      <p:pic>
        <p:nvPicPr>
          <p:cNvPr id="29" name="Image 11"/>
          <p:cNvPicPr>
            <a:picLocks noChangeAspect="1"/>
          </p:cNvPicPr>
          <p:nvPr userDrawn="1"/>
        </p:nvPicPr>
        <p:blipFill rotWithShape="1">
          <a:blip r:embed="rId2"/>
          <a:srcRect l="30891" r="45938"/>
          <a:stretch/>
        </p:blipFill>
        <p:spPr bwMode="auto">
          <a:xfrm>
            <a:off x="8083902" y="6023263"/>
            <a:ext cx="592853" cy="576280"/>
          </a:xfrm>
          <a:prstGeom prst="rect">
            <a:avLst/>
          </a:prstGeom>
        </p:spPr>
      </p:pic>
      <p:grpSp>
        <p:nvGrpSpPr>
          <p:cNvPr id="30" name="Groupe 1"/>
          <p:cNvGrpSpPr>
            <a:grpSpLocks/>
          </p:cNvGrpSpPr>
          <p:nvPr userDrawn="1"/>
        </p:nvGrpSpPr>
        <p:grpSpPr bwMode="auto">
          <a:xfrm>
            <a:off x="675215" y="6220193"/>
            <a:ext cx="7205572" cy="273051"/>
            <a:chOff x="687388" y="5938838"/>
            <a:chExt cx="6365875" cy="273050"/>
          </a:xfrm>
        </p:grpSpPr>
        <p:cxnSp>
          <p:nvCxnSpPr>
            <p:cNvPr id="31" name="Connecteur droit 30"/>
            <p:cNvCxnSpPr/>
            <p:nvPr userDrawn="1"/>
          </p:nvCxnSpPr>
          <p:spPr>
            <a:xfrm>
              <a:off x="687388" y="5938838"/>
              <a:ext cx="6365875" cy="0"/>
            </a:xfrm>
            <a:prstGeom prst="line">
              <a:avLst/>
            </a:prstGeom>
            <a:ln w="9525">
              <a:solidFill>
                <a:srgbClr val="1E549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 userDrawn="1"/>
          </p:nvCxnSpPr>
          <p:spPr>
            <a:xfrm>
              <a:off x="687388" y="6211888"/>
              <a:ext cx="6365875" cy="0"/>
            </a:xfrm>
            <a:prstGeom prst="line">
              <a:avLst/>
            </a:prstGeom>
            <a:ln w="9525">
              <a:solidFill>
                <a:srgbClr val="1E549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10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35133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35133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9C72-899A-4669-8EFF-341FDCEA958B}" type="datetime1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"Besoins en Main-d'œuvre des entreprises" 2016 Décrypter pour mieux agir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163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6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6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B88D-6190-4379-8E7C-C5C231713732}" type="datetime1">
              <a:rPr lang="fr-FR" smtClean="0"/>
              <a:t>11/04/2019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"Besoins en Main-d'œuvre des entreprises" 2016 Décrypter pour mieux agir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60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F34B-0C02-40A2-B054-029F429CEA86}" type="datetime1">
              <a:rPr lang="fr-FR" smtClean="0"/>
              <a:t>11/04/2019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"Besoins en Main-d'œuvre des entreprises" 2016 Décrypter pour mieux agir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524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A864-BB35-45F1-BD9B-9BD337632A46}" type="datetime1">
              <a:rPr lang="fr-FR" smtClean="0"/>
              <a:t>11/04/2019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"Besoins en Main-d'œuvre des entreprises" 2016 Décrypter pour mieux agir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83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7D92-E56B-4874-8EF3-8C98F8EC2903}" type="datetime1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"Besoins en Main-d'œuvre des entreprises" 2016 Décrypter pour mieux agir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609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0D9C-790A-4D46-AF07-31DDDF1A7D53}" type="datetime1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"Besoins en Main-d'œuvre des entreprises" 2016 Décrypter pour mieux agir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760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C316-7E30-4177-8982-C890533ED20B}" type="datetime1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"Besoins en Main-d'œuvre des entreprises" 2016 Décrypter pour mieux agir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75043-3D2F-4C53-84DB-FD1934655E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76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8D016-2D31-4D63-8E22-3A9965F7B02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11/04/2019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PRÉSENTATION DE  PÔLE EMPLOI   I  JUILLET 2017 I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3AFE5-AA87-46A3-8AEF-92DC5C6A712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05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9">
            <a:extLst>
              <a:ext uri="{FF2B5EF4-FFF2-40B4-BE49-F238E27FC236}">
                <a16:creationId xmlns:a16="http://schemas.microsoft.com/office/drawing/2014/main" xmlns="" id="{EE6B8697-F314-42CF-8DCF-BE296B109B81}"/>
              </a:ext>
            </a:extLst>
          </p:cNvPr>
          <p:cNvSpPr txBox="1"/>
          <p:nvPr/>
        </p:nvSpPr>
        <p:spPr>
          <a:xfrm>
            <a:off x="904204" y="2720684"/>
            <a:ext cx="6399629" cy="905376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r>
              <a:rPr lang="fr-FR" sz="2400" kern="0" dirty="0" smtClean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400" kern="0" dirty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BESOINS EN MAIN-D’ŒUVRE </a:t>
            </a:r>
            <a:br>
              <a:rPr lang="fr-FR" sz="2400" kern="0" dirty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kern="0" dirty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ENTREPRISES </a:t>
            </a:r>
            <a:r>
              <a:rPr lang="fr-FR" sz="2400" kern="0" dirty="0" smtClean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2019</a:t>
            </a:r>
          </a:p>
        </p:txBody>
      </p:sp>
      <p:sp>
        <p:nvSpPr>
          <p:cNvPr id="14" name="object 32">
            <a:extLst>
              <a:ext uri="{FF2B5EF4-FFF2-40B4-BE49-F238E27FC236}">
                <a16:creationId xmlns:a16="http://schemas.microsoft.com/office/drawing/2014/main" xmlns="" id="{291D53D4-248A-4225-B41E-4FD18316D786}"/>
              </a:ext>
            </a:extLst>
          </p:cNvPr>
          <p:cNvSpPr/>
          <p:nvPr/>
        </p:nvSpPr>
        <p:spPr>
          <a:xfrm>
            <a:off x="916902" y="3680187"/>
            <a:ext cx="563245" cy="0"/>
          </a:xfrm>
          <a:custGeom>
            <a:avLst/>
            <a:gdLst/>
            <a:ahLst/>
            <a:cxnLst/>
            <a:rect l="l" t="t" r="r" b="b"/>
            <a:pathLst>
              <a:path w="563245">
                <a:moveTo>
                  <a:pt x="0" y="0"/>
                </a:moveTo>
                <a:lnTo>
                  <a:pt x="563156" y="0"/>
                </a:lnTo>
              </a:path>
            </a:pathLst>
          </a:custGeom>
          <a:ln w="794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7B40571-0052-46EF-82D4-9CD0CDBD451D}"/>
              </a:ext>
            </a:extLst>
          </p:cNvPr>
          <p:cNvSpPr/>
          <p:nvPr/>
        </p:nvSpPr>
        <p:spPr>
          <a:xfrm rot="16200000">
            <a:off x="8121482" y="5739361"/>
            <a:ext cx="105349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www.pole.emploi.fr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ILGO4910\Downloads\Logo - Pôle emplo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962" y="4824161"/>
            <a:ext cx="1693542" cy="1353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8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549" y="404987"/>
            <a:ext cx="8124825" cy="646331"/>
          </a:xfrm>
        </p:spPr>
        <p:txBody>
          <a:bodyPr/>
          <a:lstStyle/>
          <a:p>
            <a:r>
              <a:rPr lang="fr-FR" b="1" dirty="0"/>
              <a:t>Les </a:t>
            </a:r>
            <a:r>
              <a:rPr lang="fr-FR" b="1" dirty="0" smtClean="0"/>
              <a:t>10 </a:t>
            </a:r>
            <a:r>
              <a:rPr lang="fr-FR" b="1" dirty="0"/>
              <a:t>métiers les plus recherchés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par les </a:t>
            </a:r>
            <a:r>
              <a:rPr lang="fr-FR" dirty="0" smtClean="0"/>
              <a:t>employeurs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kern="0" dirty="0" smtClean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BESOINS EN MAIN-D’ŒUVRE DES ENTREPRISES EN 2019</a:t>
            </a:r>
            <a:endParaRPr lang="fr-FR" kern="0" dirty="0">
              <a:solidFill>
                <a:srgbClr val="6ABF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pPr/>
              <a:t>10</a:t>
            </a:fld>
            <a:endParaRPr lang="fr-FR" dirty="0"/>
          </a:p>
        </p:txBody>
      </p:sp>
      <p:pic>
        <p:nvPicPr>
          <p:cNvPr id="219" name="Image 2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703" y="204358"/>
            <a:ext cx="910415" cy="910415"/>
          </a:xfrm>
          <a:prstGeom prst="rect">
            <a:avLst/>
          </a:prstGeom>
        </p:spPr>
      </p:pic>
      <p:graphicFrame>
        <p:nvGraphicFramePr>
          <p:cNvPr id="19" name="Graphique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108663"/>
              </p:ext>
            </p:extLst>
          </p:nvPr>
        </p:nvGraphicFramePr>
        <p:xfrm>
          <a:off x="161925" y="966788"/>
          <a:ext cx="7229475" cy="521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687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549" y="404989"/>
            <a:ext cx="8124825" cy="646331"/>
          </a:xfrm>
        </p:spPr>
        <p:txBody>
          <a:bodyPr/>
          <a:lstStyle/>
          <a:p>
            <a:r>
              <a:rPr lang="fr-FR" b="1" dirty="0"/>
              <a:t>Les 10 métiers </a:t>
            </a:r>
            <a:r>
              <a:rPr lang="fr-FR" dirty="0"/>
              <a:t>où </a:t>
            </a:r>
            <a:r>
              <a:rPr lang="fr-FR" dirty="0" smtClean="0"/>
              <a:t>le taux de difficulté est le plus élevé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kern="0" dirty="0" smtClean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BESOINS EN MAIN-D’ŒUVRE DES ENTREPRISES EN 2019</a:t>
            </a:r>
            <a:endParaRPr lang="fr-FR" kern="0" dirty="0">
              <a:solidFill>
                <a:srgbClr val="6ABF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7461647" y="1241576"/>
            <a:ext cx="1558528" cy="4247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800"/>
              </a:spcAft>
              <a:buNone/>
            </a:pP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% </a:t>
            </a:r>
            <a:r>
              <a:rPr lang="fr-FR" sz="1200" b="1" dirty="0" smtClean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projets difficiles</a:t>
            </a: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3274495" y="1186089"/>
            <a:ext cx="955555" cy="4247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800"/>
              </a:spcAft>
              <a:buNone/>
            </a:pP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Nombre projets</a:t>
            </a:r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485569" y="1186089"/>
            <a:ext cx="2788926" cy="4247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Les 10 métiers* où les difficultés de recrutement sont les plus élevées</a:t>
            </a:r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672189" y="6003880"/>
            <a:ext cx="6475070" cy="203133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fr-FR" sz="800" i="1" dirty="0"/>
              <a:t>* Parmi les métiers regroupant au moins </a:t>
            </a:r>
            <a:r>
              <a:rPr lang="fr-FR" sz="800" i="1" dirty="0" smtClean="0"/>
              <a:t> </a:t>
            </a:r>
            <a:r>
              <a:rPr lang="fr-FR" sz="800" i="1" dirty="0"/>
              <a:t>5</a:t>
            </a:r>
            <a:r>
              <a:rPr lang="fr-FR" sz="800" i="1" dirty="0" smtClean="0"/>
              <a:t>00 </a:t>
            </a:r>
            <a:r>
              <a:rPr lang="fr-FR" sz="800" i="1" dirty="0"/>
              <a:t>intentions d’embauche</a:t>
            </a:r>
          </a:p>
        </p:txBody>
      </p:sp>
      <p:graphicFrame>
        <p:nvGraphicFramePr>
          <p:cNvPr id="35" name="Graphique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185233"/>
              </p:ext>
            </p:extLst>
          </p:nvPr>
        </p:nvGraphicFramePr>
        <p:xfrm>
          <a:off x="342900" y="1467946"/>
          <a:ext cx="8553450" cy="4636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Espace réservé du contenu 2"/>
          <p:cNvSpPr txBox="1">
            <a:spLocks/>
          </p:cNvSpPr>
          <p:nvPr/>
        </p:nvSpPr>
        <p:spPr>
          <a:xfrm>
            <a:off x="2876550" y="1156871"/>
            <a:ext cx="955555" cy="4247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800"/>
              </a:spcAft>
              <a:buNone/>
            </a:pPr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</a:rPr>
              <a:t>[</a:t>
            </a:r>
            <a:endParaRPr lang="fr-F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>
          <a:xfrm>
            <a:off x="3616445" y="1156871"/>
            <a:ext cx="955555" cy="4247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800"/>
              </a:spcAft>
              <a:buNone/>
            </a:pPr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</a:rPr>
              <a:t>]</a:t>
            </a:r>
            <a:endParaRPr lang="fr-F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1985" y="3727048"/>
            <a:ext cx="2940090" cy="20736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smtClean="0"/>
              <a:t>Les difficultés se rencontrent essentiellement sur les métiers qualifiés du bâtiment et de l’industrie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631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549" y="404989"/>
            <a:ext cx="8124825" cy="646331"/>
          </a:xfrm>
        </p:spPr>
        <p:txBody>
          <a:bodyPr/>
          <a:lstStyle/>
          <a:p>
            <a:r>
              <a:rPr lang="fr-FR" b="1" dirty="0"/>
              <a:t>Les </a:t>
            </a:r>
            <a:r>
              <a:rPr lang="fr-FR" b="1" dirty="0" smtClean="0"/>
              <a:t>causes de difficultés </a:t>
            </a:r>
            <a:r>
              <a:rPr lang="fr-FR" b="1" dirty="0"/>
              <a:t>de recrutement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anticipées par </a:t>
            </a:r>
            <a:r>
              <a:rPr lang="fr-FR" dirty="0"/>
              <a:t>les </a:t>
            </a:r>
            <a:r>
              <a:rPr lang="fr-FR" dirty="0" smtClean="0"/>
              <a:t>entreprises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kern="0" dirty="0" smtClean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BESOINS EN MAIN-D’ŒUVRE DES ENTREPRISES EN 2019</a:t>
            </a:r>
            <a:endParaRPr lang="fr-FR" kern="0" dirty="0">
              <a:solidFill>
                <a:srgbClr val="6ABF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4104120" y="2069428"/>
            <a:ext cx="1924710" cy="2585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Établissements (en %)</a:t>
            </a: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691206" y="2687966"/>
            <a:ext cx="230583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400" b="1" dirty="0" smtClean="0">
                <a:solidFill>
                  <a:schemeClr val="tx1"/>
                </a:solidFill>
              </a:rPr>
              <a:t>L’inadéquation des </a:t>
            </a:r>
            <a:r>
              <a:rPr lang="fr-FR" sz="1400" b="1" dirty="0">
                <a:solidFill>
                  <a:schemeClr val="tx1"/>
                </a:solidFill>
              </a:rPr>
              <a:t>profils des candidats</a:t>
            </a: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>
          <a:xfrm>
            <a:off x="495301" y="3595035"/>
            <a:ext cx="2501744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400" b="1" dirty="0" smtClean="0">
                <a:solidFill>
                  <a:schemeClr val="tx1"/>
                </a:solidFill>
              </a:rPr>
              <a:t>Le déficit d’image </a:t>
            </a:r>
            <a:br>
              <a:rPr lang="fr-FR" sz="1400" b="1" dirty="0" smtClean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>(secteur, métier, entreprises)</a:t>
            </a:r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653175" y="4092372"/>
            <a:ext cx="2343869" cy="2862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400" b="1" dirty="0" smtClean="0">
                <a:solidFill>
                  <a:schemeClr val="tx1"/>
                </a:solidFill>
              </a:rPr>
              <a:t>L’accès au lieu de travail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400050" y="4468301"/>
            <a:ext cx="2600324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400" b="1" dirty="0" smtClean="0">
                <a:solidFill>
                  <a:schemeClr val="tx1"/>
                </a:solidFill>
              </a:rPr>
              <a:t>Les difficultés économiques </a:t>
            </a:r>
            <a:r>
              <a:rPr lang="fr-FR" sz="1000" b="1" dirty="0" smtClean="0">
                <a:solidFill>
                  <a:schemeClr val="tx1"/>
                </a:solidFill>
              </a:rPr>
              <a:t>(budget, charges)</a:t>
            </a:r>
            <a:endParaRPr lang="fr-FR" sz="1000" b="1" dirty="0">
              <a:solidFill>
                <a:schemeClr val="tx1"/>
              </a:solidFill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419136" y="3131453"/>
            <a:ext cx="2577908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400" b="1" dirty="0" smtClean="0">
                <a:solidFill>
                  <a:schemeClr val="tx1"/>
                </a:solidFill>
              </a:rPr>
              <a:t>La nature du poste proposé </a:t>
            </a:r>
            <a:r>
              <a:rPr lang="fr-FR" sz="1000" b="1" dirty="0" smtClean="0">
                <a:solidFill>
                  <a:schemeClr val="tx1"/>
                </a:solidFill>
              </a:rPr>
              <a:t>(distance, horaires, pénibilité)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882" y="404382"/>
            <a:ext cx="780356" cy="780356"/>
          </a:xfrm>
          <a:prstGeom prst="rect">
            <a:avLst/>
          </a:prstGeom>
        </p:spPr>
      </p:pic>
      <p:graphicFrame>
        <p:nvGraphicFramePr>
          <p:cNvPr id="15" name="Graphique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682399"/>
              </p:ext>
            </p:extLst>
          </p:nvPr>
        </p:nvGraphicFramePr>
        <p:xfrm>
          <a:off x="3000374" y="2339535"/>
          <a:ext cx="4572000" cy="2908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311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179" y="1778917"/>
            <a:ext cx="3743325" cy="2990851"/>
          </a:xfrm>
        </p:spPr>
      </p:pic>
      <p:sp>
        <p:nvSpPr>
          <p:cNvPr id="5" name="Rectangle 4"/>
          <p:cNvSpPr/>
          <p:nvPr/>
        </p:nvSpPr>
        <p:spPr>
          <a:xfrm>
            <a:off x="0" y="228603"/>
            <a:ext cx="952500" cy="157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76250" y="5810253"/>
            <a:ext cx="8439150" cy="8191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60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549" y="543483"/>
            <a:ext cx="8124825" cy="369332"/>
          </a:xfrm>
        </p:spPr>
        <p:txBody>
          <a:bodyPr/>
          <a:lstStyle/>
          <a:p>
            <a:r>
              <a:rPr lang="fr-FR" kern="0" dirty="0">
                <a:solidFill>
                  <a:srgbClr val="6ABFD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QU’EST-CE QUE L’ENQUÊTE "</a:t>
            </a:r>
            <a:r>
              <a:rPr lang="fr-FR" b="1" kern="0" dirty="0">
                <a:solidFill>
                  <a:srgbClr val="6ABFD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BESOINS EN MAIN-D'ŒUVRE"</a:t>
            </a:r>
            <a:r>
              <a:rPr lang="fr-FR" kern="0" dirty="0">
                <a:solidFill>
                  <a:srgbClr val="6ABFD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kern="0" dirty="0" smtClean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BESOINS EN MAIN-D’ŒUVRE DES ENTREPRISES EN 2019</a:t>
            </a:r>
            <a:endParaRPr lang="fr-FR" kern="0" dirty="0">
              <a:solidFill>
                <a:srgbClr val="6ABF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978479" y="2964508"/>
            <a:ext cx="2064217" cy="112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fr-FR" sz="1400" b="1" dirty="0" smtClean="0"/>
              <a:t> </a:t>
            </a:r>
            <a:endParaRPr lang="fr-FR" sz="1400" b="1" dirty="0"/>
          </a:p>
        </p:txBody>
      </p:sp>
      <p:sp>
        <p:nvSpPr>
          <p:cNvPr id="84" name="Espace réservé du contenu 2"/>
          <p:cNvSpPr txBox="1">
            <a:spLocks/>
          </p:cNvSpPr>
          <p:nvPr/>
        </p:nvSpPr>
        <p:spPr>
          <a:xfrm>
            <a:off x="701821" y="5965597"/>
            <a:ext cx="6475070" cy="203133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sz="800" i="1" dirty="0" smtClean="0"/>
              <a:t>*Enquête </a:t>
            </a:r>
            <a:r>
              <a:rPr lang="fr-FR" sz="800" i="1" dirty="0"/>
              <a:t>réalisée entre octobre et décembre </a:t>
            </a:r>
            <a:r>
              <a:rPr lang="fr-FR" sz="800" i="1" dirty="0" smtClean="0"/>
              <a:t>2018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2463" y="1503924"/>
            <a:ext cx="4933950" cy="3588675"/>
          </a:xfrm>
          <a:ln>
            <a:noFill/>
          </a:ln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dirty="0">
                <a:solidFill>
                  <a:schemeClr val="tx1"/>
                </a:solidFill>
              </a:rPr>
              <a:t>Une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enquête annuelle </a:t>
            </a:r>
            <a:r>
              <a:rPr lang="fr-FR" dirty="0">
                <a:solidFill>
                  <a:schemeClr val="tx1"/>
                </a:solidFill>
              </a:rPr>
              <a:t>réalisée avec le concours 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du </a:t>
            </a:r>
            <a:r>
              <a:rPr lang="fr-FR" dirty="0" err="1">
                <a:solidFill>
                  <a:schemeClr val="tx1"/>
                </a:solidFill>
              </a:rPr>
              <a:t>Crédoc</a:t>
            </a:r>
            <a:r>
              <a:rPr lang="fr-FR" dirty="0">
                <a:solidFill>
                  <a:schemeClr val="tx1"/>
                </a:solidFill>
              </a:rPr>
              <a:t> portant sur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115 612 établissements Bretons.</a:t>
            </a:r>
            <a:endParaRPr lang="fr-FR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dirty="0">
                <a:solidFill>
                  <a:schemeClr val="tx1"/>
                </a:solidFill>
              </a:rPr>
              <a:t>Elle décrit les besoins des entreprises </a:t>
            </a:r>
            <a:r>
              <a:rPr lang="fr-FR" dirty="0" smtClean="0">
                <a:solidFill>
                  <a:schemeClr val="tx1"/>
                </a:solidFill>
              </a:rPr>
              <a:t>par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métier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détaillé </a:t>
            </a:r>
            <a:r>
              <a:rPr lang="fr-FR" dirty="0">
                <a:solidFill>
                  <a:schemeClr val="tx1"/>
                </a:solidFill>
              </a:rPr>
              <a:t>(200 "familles professionnelles"), par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secteur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d’activité </a:t>
            </a:r>
            <a:r>
              <a:rPr lang="fr-FR" dirty="0">
                <a:solidFill>
                  <a:schemeClr val="tx1"/>
                </a:solidFill>
              </a:rPr>
              <a:t>(24 secteurs de la NAF) et à un niveau </a:t>
            </a:r>
            <a:r>
              <a:rPr lang="fr-FR" dirty="0" smtClean="0">
                <a:solidFill>
                  <a:schemeClr val="tx1"/>
                </a:solidFill>
              </a:rPr>
              <a:t>géographique fin</a:t>
            </a:r>
            <a:r>
              <a:rPr lang="fr-FR" dirty="0">
                <a:solidFill>
                  <a:schemeClr val="tx1"/>
                </a:solidFill>
              </a:rPr>
              <a:t>, le</a:t>
            </a:r>
            <a:r>
              <a:rPr lang="fr-FR" dirty="0"/>
              <a:t>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bassin d’emploi </a:t>
            </a:r>
            <a:r>
              <a:rPr lang="fr-FR" dirty="0" smtClean="0">
                <a:solidFill>
                  <a:schemeClr val="tx1"/>
                </a:solidFill>
              </a:rPr>
              <a:t>(26 </a:t>
            </a:r>
            <a:r>
              <a:rPr lang="fr-FR" dirty="0">
                <a:solidFill>
                  <a:schemeClr val="tx1"/>
                </a:solidFill>
              </a:rPr>
              <a:t>bassins</a:t>
            </a:r>
            <a:r>
              <a:rPr lang="fr-FR" dirty="0" smtClean="0">
                <a:solidFill>
                  <a:schemeClr val="tx1"/>
                </a:solidFill>
              </a:rPr>
              <a:t>).</a:t>
            </a:r>
            <a:endParaRPr lang="fr-FR" dirty="0">
              <a:solidFill>
                <a:schemeClr val="tx1"/>
              </a:solidFill>
            </a:endParaRP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dirty="0">
                <a:solidFill>
                  <a:schemeClr val="tx1"/>
                </a:solidFill>
              </a:rPr>
              <a:t>Cette enquête s’intéresse aussi aux motifs de recrutement,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à la nature des difficultés rencontrées</a:t>
            </a:r>
            <a:r>
              <a:rPr lang="fr-FR" dirty="0">
                <a:solidFill>
                  <a:schemeClr val="tx1"/>
                </a:solidFill>
              </a:rPr>
              <a:t> et aux solutions </a:t>
            </a:r>
            <a:r>
              <a:rPr lang="fr-FR" dirty="0" smtClean="0">
                <a:solidFill>
                  <a:schemeClr val="tx1"/>
                </a:solidFill>
              </a:rPr>
              <a:t>envisagées.</a:t>
            </a:r>
            <a:endParaRPr lang="fr-FR" dirty="0">
              <a:solidFill>
                <a:schemeClr val="tx1"/>
              </a:solidFill>
            </a:endParaRP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21 944 établissements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ont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répondu à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l’édition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2019* pour la Bretagne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413" y="1485738"/>
            <a:ext cx="1560712" cy="156071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644286" y="3046451"/>
            <a:ext cx="2204966" cy="25447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smtClean="0"/>
              <a:t>75% des </a:t>
            </a:r>
            <a:br>
              <a:rPr lang="fr-FR" sz="2000" dirty="0" smtClean="0"/>
            </a:br>
            <a:r>
              <a:rPr lang="fr-FR" sz="2000" dirty="0" smtClean="0"/>
              <a:t>recruteurs ayant annoncé avoir  une intention d’embauche en 2018 ont réalisé au moins une embauche</a:t>
            </a:r>
            <a:endParaRPr lang="fr-FR" sz="2000" dirty="0"/>
          </a:p>
        </p:txBody>
      </p:sp>
      <p:cxnSp>
        <p:nvCxnSpPr>
          <p:cNvPr id="16" name="Connecteur droit 15"/>
          <p:cNvCxnSpPr/>
          <p:nvPr/>
        </p:nvCxnSpPr>
        <p:spPr>
          <a:xfrm>
            <a:off x="6543977" y="3046450"/>
            <a:ext cx="0" cy="2544725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57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549" y="546656"/>
            <a:ext cx="8124825" cy="369332"/>
          </a:xfrm>
        </p:spPr>
        <p:txBody>
          <a:bodyPr/>
          <a:lstStyle/>
          <a:p>
            <a:r>
              <a:rPr lang="fr-FR" dirty="0"/>
              <a:t>Pourquoi une enquête</a:t>
            </a:r>
            <a:r>
              <a:rPr lang="fr-FR" b="1" dirty="0"/>
              <a:t> "BESOINS EN MAIN-D'ŒUVRE"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9263" y="1384523"/>
            <a:ext cx="6285473" cy="388824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</a:rPr>
              <a:t>Connaître</a:t>
            </a:r>
            <a:r>
              <a:rPr lang="fr-FR" sz="2000" b="1" dirty="0"/>
              <a:t> </a:t>
            </a:r>
            <a:r>
              <a:rPr lang="fr-FR" sz="2000" dirty="0"/>
              <a:t>le marché du travail </a:t>
            </a:r>
            <a:r>
              <a:rPr lang="fr-FR" sz="2000" dirty="0" smtClean="0"/>
              <a:t>local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</a:rPr>
              <a:t>Informer</a:t>
            </a:r>
            <a:r>
              <a:rPr lang="fr-FR" sz="2000" b="1" dirty="0" smtClean="0"/>
              <a:t> </a:t>
            </a:r>
            <a:r>
              <a:rPr lang="fr-FR" sz="2000" dirty="0"/>
              <a:t>sur le marché du travail </a:t>
            </a:r>
            <a:endParaRPr lang="fr-FR" sz="2000" dirty="0" smtClean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</a:rPr>
              <a:t>Analyser</a:t>
            </a:r>
            <a:r>
              <a:rPr lang="fr-FR" sz="2000" b="1" dirty="0" smtClean="0"/>
              <a:t> </a:t>
            </a:r>
            <a:r>
              <a:rPr lang="fr-FR" sz="2000" dirty="0"/>
              <a:t>et produire des études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</a:rPr>
              <a:t>Guider</a:t>
            </a:r>
            <a:r>
              <a:rPr lang="fr-FR" sz="2000" b="1" dirty="0" smtClean="0"/>
              <a:t> </a:t>
            </a:r>
            <a:r>
              <a:rPr lang="fr-FR" sz="2000" dirty="0" smtClean="0"/>
              <a:t>les </a:t>
            </a:r>
            <a:r>
              <a:rPr lang="fr-FR" sz="2000" dirty="0"/>
              <a:t>conseillers </a:t>
            </a:r>
            <a:r>
              <a:rPr lang="fr-FR" sz="2000" dirty="0" smtClean="0"/>
              <a:t>dédiés aux entreprises</a:t>
            </a:r>
          </a:p>
          <a:p>
            <a:pPr lvl="0">
              <a:spcBef>
                <a:spcPts val="800"/>
              </a:spcBef>
              <a:spcAft>
                <a:spcPts val="800"/>
              </a:spcAft>
            </a:pP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</a:rPr>
              <a:t>Identifier </a:t>
            </a:r>
            <a:r>
              <a:rPr lang="fr-FR" sz="2000" dirty="0"/>
              <a:t>les besoins de formation dans les territoires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</a:rPr>
              <a:t>Fournir </a:t>
            </a:r>
            <a:r>
              <a:rPr lang="fr-FR" sz="2000" dirty="0" smtClean="0"/>
              <a:t>des données aux chercheurs dans le cadre leurs travaux de recherche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kern="0" dirty="0" smtClean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BESOINS EN MAIN-D’ŒUVRE DES ENTREPRISES EN 2019</a:t>
            </a:r>
            <a:endParaRPr lang="fr-FR" kern="0" dirty="0">
              <a:solidFill>
                <a:srgbClr val="6ABF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454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principaux</a:t>
            </a:r>
            <a:r>
              <a:rPr lang="fr-FR" b="1" dirty="0"/>
              <a:t> résultats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kern="0" dirty="0" smtClean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BESOINS EN MAIN-D’ŒUVRE DES ENTREPRISES EN 2019</a:t>
            </a:r>
            <a:endParaRPr lang="fr-FR" kern="0" dirty="0">
              <a:solidFill>
                <a:srgbClr val="6ABF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269978" y="1234358"/>
            <a:ext cx="3835297" cy="590931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</a:rPr>
              <a:t>Une </a:t>
            </a: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hausse du </a:t>
            </a: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</a:rPr>
              <a:t>nombre </a:t>
            </a: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fr-FR" sz="1800" b="1" dirty="0">
                <a:solidFill>
                  <a:schemeClr val="accent5">
                    <a:lumMod val="75000"/>
                  </a:schemeClr>
                </a:solidFill>
              </a:rPr>
              <a:t>projets de </a:t>
            </a: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recrutement</a:t>
            </a:r>
            <a:endParaRPr lang="fr-FR" sz="1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55" name="Connecteur droit 154"/>
          <p:cNvCxnSpPr/>
          <p:nvPr/>
        </p:nvCxnSpPr>
        <p:spPr>
          <a:xfrm>
            <a:off x="6439202" y="2152649"/>
            <a:ext cx="0" cy="3809325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e 6"/>
          <p:cNvGrpSpPr/>
          <p:nvPr/>
        </p:nvGrpSpPr>
        <p:grpSpPr>
          <a:xfrm>
            <a:off x="4708461" y="1232561"/>
            <a:ext cx="979169" cy="937260"/>
            <a:chOff x="1208987" y="1517695"/>
            <a:chExt cx="979169" cy="937260"/>
          </a:xfrm>
        </p:grpSpPr>
        <p:sp>
          <p:nvSpPr>
            <p:cNvPr id="60" name="Ellipse 59"/>
            <p:cNvSpPr/>
            <p:nvPr/>
          </p:nvSpPr>
          <p:spPr>
            <a:xfrm>
              <a:off x="1208987" y="1517695"/>
              <a:ext cx="979169" cy="93726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dirty="0"/>
            </a:p>
          </p:txBody>
        </p:sp>
        <p:sp>
          <p:nvSpPr>
            <p:cNvPr id="61" name="Espace réservé du contenu 2"/>
            <p:cNvSpPr txBox="1">
              <a:spLocks/>
            </p:cNvSpPr>
            <p:nvPr/>
          </p:nvSpPr>
          <p:spPr>
            <a:xfrm>
              <a:off x="1390307" y="1746071"/>
              <a:ext cx="638001" cy="313932"/>
            </a:xfrm>
            <a:prstGeom prst="rect">
              <a:avLst/>
            </a:prstGeom>
          </p:spPr>
          <p:txBody>
            <a:bodyPr vert="horz" wrap="square" lIns="0" tIns="45720" rIns="0" bIns="4572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Aft>
                  <a:spcPts val="800"/>
                </a:spcAft>
                <a:buNone/>
              </a:pPr>
              <a:r>
                <a:rPr lang="fr-FR" sz="1600" b="1" dirty="0" smtClean="0">
                  <a:solidFill>
                    <a:schemeClr val="bg1"/>
                  </a:solidFill>
                </a:rPr>
                <a:t>+9,1%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62" name="Espace réservé du contenu 2"/>
            <p:cNvSpPr txBox="1">
              <a:spLocks/>
            </p:cNvSpPr>
            <p:nvPr/>
          </p:nvSpPr>
          <p:spPr>
            <a:xfrm>
              <a:off x="1269941" y="2019137"/>
              <a:ext cx="918210" cy="203133"/>
            </a:xfrm>
            <a:prstGeom prst="rect">
              <a:avLst/>
            </a:prstGeom>
          </p:spPr>
          <p:txBody>
            <a:bodyPr vert="horz" wrap="square" lIns="0" tIns="45720" rIns="0" bIns="4572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Aft>
                  <a:spcPts val="800"/>
                </a:spcAft>
                <a:buFont typeface="Arial" panose="020B0604020202020204" pitchFamily="34" charset="0"/>
                <a:buNone/>
              </a:pPr>
              <a:r>
                <a:rPr lang="fr-FR" sz="800" dirty="0">
                  <a:solidFill>
                    <a:schemeClr val="bg1"/>
                  </a:solidFill>
                </a:rPr>
                <a:t>e</a:t>
              </a:r>
              <a:r>
                <a:rPr lang="fr-FR" sz="800" dirty="0" smtClean="0">
                  <a:solidFill>
                    <a:schemeClr val="bg1"/>
                  </a:solidFill>
                </a:rPr>
                <a:t>ntre 2018 et 2019</a:t>
              </a:r>
              <a:endParaRPr lang="fr-FR" sz="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477" y="394857"/>
            <a:ext cx="1040474" cy="104047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787161" y="2152649"/>
            <a:ext cx="2194914" cy="36480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Les projets de recrutement en 2019 sont essentiellement des projets non saisonniers</a:t>
            </a:r>
            <a:endParaRPr lang="fr-FR" dirty="0"/>
          </a:p>
        </p:txBody>
      </p:sp>
      <p:graphicFrame>
        <p:nvGraphicFramePr>
          <p:cNvPr id="16" name="Graphique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48665"/>
              </p:ext>
            </p:extLst>
          </p:nvPr>
        </p:nvGraphicFramePr>
        <p:xfrm>
          <a:off x="324004" y="2096174"/>
          <a:ext cx="5924550" cy="392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26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principaux</a:t>
            </a:r>
            <a:r>
              <a:rPr lang="fr-FR" b="1" dirty="0"/>
              <a:t> </a:t>
            </a:r>
            <a:r>
              <a:rPr lang="fr-FR" b="1" dirty="0" smtClean="0"/>
              <a:t>résultats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kern="0" dirty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BESOINS EN MAIN-D’ŒUVRE DES </a:t>
            </a:r>
            <a:r>
              <a:rPr lang="fr-FR" kern="0" dirty="0" smtClean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ENTREPRISES EN 2019</a:t>
            </a:r>
            <a:endParaRPr lang="fr-FR" kern="0" dirty="0">
              <a:solidFill>
                <a:srgbClr val="6ABF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477" y="394857"/>
            <a:ext cx="1040474" cy="1040474"/>
          </a:xfrm>
          <a:prstGeom prst="rect">
            <a:avLst/>
          </a:prstGeom>
        </p:spPr>
      </p:pic>
      <p:sp>
        <p:nvSpPr>
          <p:cNvPr id="26" name="Espace réservé du contenu 2"/>
          <p:cNvSpPr txBox="1">
            <a:spLocks/>
          </p:cNvSpPr>
          <p:nvPr/>
        </p:nvSpPr>
        <p:spPr>
          <a:xfrm>
            <a:off x="1455348" y="1166152"/>
            <a:ext cx="5506504" cy="590931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des établissements déclarent avoir l’intention d’embaucher en 2019.</a:t>
            </a:r>
            <a:endParaRPr lang="fr-FR" sz="1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>
            <a:off x="6361791" y="2187449"/>
            <a:ext cx="0" cy="3331465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466037" y="1038496"/>
            <a:ext cx="936000" cy="93726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>
          <a:xfrm>
            <a:off x="599388" y="1336310"/>
            <a:ext cx="734112" cy="369332"/>
          </a:xfrm>
          <a:prstGeom prst="rect">
            <a:avLst/>
          </a:prstGeom>
        </p:spPr>
        <p:txBody>
          <a:bodyPr vert="horz" wrap="square" lIns="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800"/>
              </a:spcAft>
              <a:buNone/>
            </a:pPr>
            <a:r>
              <a:rPr lang="fr-FR" sz="2000" b="1" dirty="0" smtClean="0">
                <a:solidFill>
                  <a:schemeClr val="bg1"/>
                </a:solidFill>
              </a:rPr>
              <a:t>29,3%</a:t>
            </a:r>
            <a:endParaRPr lang="fr-F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35" name="Graphique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177549"/>
              </p:ext>
            </p:extLst>
          </p:nvPr>
        </p:nvGraphicFramePr>
        <p:xfrm>
          <a:off x="909493" y="2521622"/>
          <a:ext cx="5306112" cy="3279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643605" y="200063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1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r-FR" b="1" dirty="0"/>
              <a:t>Répartition du nombre de projets de recrutement </a:t>
            </a:r>
            <a:br>
              <a:rPr lang="fr-FR" b="1" dirty="0"/>
            </a:br>
            <a:r>
              <a:rPr lang="fr-FR" b="1" dirty="0"/>
              <a:t>selon la taille de l’établissement (en %)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6787161" y="2152649"/>
            <a:ext cx="2194914" cy="36480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65% des intentions d’embauche proviennent d’établissements de moins de 50 salariés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315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Graphique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546307"/>
              </p:ext>
            </p:extLst>
          </p:nvPr>
        </p:nvGraphicFramePr>
        <p:xfrm>
          <a:off x="1133575" y="276285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principaux</a:t>
            </a:r>
            <a:r>
              <a:rPr lang="fr-FR" b="1" dirty="0"/>
              <a:t> </a:t>
            </a:r>
            <a:r>
              <a:rPr lang="fr-FR" b="1" dirty="0" smtClean="0"/>
              <a:t>résultats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kern="0" dirty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BESOINS EN MAIN-D’ŒUVRE DES </a:t>
            </a:r>
            <a:r>
              <a:rPr lang="fr-FR" kern="0" dirty="0" smtClean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ENTREPRISES EN 2019</a:t>
            </a:r>
            <a:endParaRPr lang="fr-FR" kern="0" dirty="0">
              <a:solidFill>
                <a:srgbClr val="6ABF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477" y="394857"/>
            <a:ext cx="1040474" cy="1040474"/>
          </a:xfrm>
          <a:prstGeom prst="rect">
            <a:avLst/>
          </a:prstGeom>
        </p:spPr>
      </p:pic>
      <p:sp>
        <p:nvSpPr>
          <p:cNvPr id="32" name="Espace réservé du contenu 2"/>
          <p:cNvSpPr txBox="1">
            <a:spLocks/>
          </p:cNvSpPr>
          <p:nvPr/>
        </p:nvSpPr>
        <p:spPr>
          <a:xfrm>
            <a:off x="599388" y="1336310"/>
            <a:ext cx="734112" cy="369332"/>
          </a:xfrm>
          <a:prstGeom prst="rect">
            <a:avLst/>
          </a:prstGeom>
        </p:spPr>
        <p:txBody>
          <a:bodyPr vert="horz" wrap="square" lIns="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800"/>
              </a:spcAft>
              <a:buNone/>
            </a:pPr>
            <a:r>
              <a:rPr lang="fr-FR" sz="2000" b="1" dirty="0" smtClean="0">
                <a:solidFill>
                  <a:schemeClr val="bg1"/>
                </a:solidFill>
              </a:rPr>
              <a:t>29,3%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4700176" y="3466434"/>
            <a:ext cx="1163286" cy="3970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fr-FR" sz="1100" b="1" dirty="0"/>
              <a:t>Construction</a:t>
            </a:r>
            <a:br>
              <a:rPr lang="fr-FR" sz="1100" b="1" dirty="0"/>
            </a:br>
            <a:r>
              <a:rPr lang="fr-FR" sz="1100" b="1" dirty="0" smtClean="0"/>
              <a:t>(+13,1%*) </a:t>
            </a:r>
            <a:endParaRPr lang="fr-FR" sz="1100" b="1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4772125" y="4443769"/>
            <a:ext cx="820203" cy="549381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fr-FR" sz="1100" b="1" dirty="0" smtClean="0"/>
              <a:t>Commerce</a:t>
            </a:r>
            <a:br>
              <a:rPr lang="fr-FR" sz="1100" b="1" dirty="0" smtClean="0"/>
            </a:br>
            <a:r>
              <a:rPr lang="fr-FR" sz="1100" b="1" dirty="0" smtClean="0"/>
              <a:t>(+ 8,9%*) </a:t>
            </a:r>
            <a:r>
              <a:rPr lang="fr-FR" sz="1100" b="1" dirty="0" smtClean="0">
                <a:solidFill>
                  <a:schemeClr val="bg1"/>
                </a:solidFill>
              </a:rPr>
              <a:t>%</a:t>
            </a: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4134230" y="2788595"/>
            <a:ext cx="1275790" cy="3970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fr-FR" sz="1100" b="1" dirty="0"/>
              <a:t>Industrie</a:t>
            </a:r>
            <a:br>
              <a:rPr lang="fr-FR" sz="1100" b="1" dirty="0"/>
            </a:br>
            <a:r>
              <a:rPr lang="fr-FR" sz="1100" b="1" dirty="0"/>
              <a:t>(+ </a:t>
            </a:r>
            <a:r>
              <a:rPr lang="fr-FR" sz="1100" b="1" dirty="0" smtClean="0"/>
              <a:t>16,6%*)</a:t>
            </a:r>
            <a:endParaRPr lang="fr-FR" sz="1100" b="1" dirty="0"/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>
          <a:xfrm>
            <a:off x="2873542" y="2412989"/>
            <a:ext cx="1068460" cy="3970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fr-FR" sz="1100" b="1" dirty="0" smtClean="0"/>
              <a:t>Agriculture</a:t>
            </a:r>
            <a:br>
              <a:rPr lang="fr-FR" sz="1100" b="1" dirty="0" smtClean="0"/>
            </a:br>
            <a:r>
              <a:rPr lang="fr-FR" sz="1100" b="1" dirty="0" smtClean="0"/>
              <a:t>(-7,9%*) </a:t>
            </a:r>
            <a:r>
              <a:rPr lang="fr-FR" sz="1100" b="1" dirty="0" smtClean="0">
                <a:solidFill>
                  <a:schemeClr val="bg1"/>
                </a:solidFill>
              </a:rPr>
              <a:t>%</a:t>
            </a:r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1352868" y="2993644"/>
            <a:ext cx="1068460" cy="549381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fr-FR" sz="1100" b="1" dirty="0" smtClean="0"/>
              <a:t>Services</a:t>
            </a:r>
            <a:r>
              <a:rPr lang="fr-FR" sz="11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1100" b="1" dirty="0"/>
              <a:t>aux</a:t>
            </a:r>
            <a:r>
              <a:rPr lang="fr-FR" sz="11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1100" b="1" dirty="0"/>
              <a:t>particuliers (+</a:t>
            </a:r>
            <a:r>
              <a:rPr lang="fr-FR" sz="1100" b="1" dirty="0" smtClean="0"/>
              <a:t>18,4%*)</a:t>
            </a:r>
            <a:endParaRPr lang="fr-FR" sz="1100" b="1" dirty="0"/>
          </a:p>
        </p:txBody>
      </p:sp>
      <p:sp>
        <p:nvSpPr>
          <p:cNvPr id="30" name="Espace réservé du contenu 2"/>
          <p:cNvSpPr txBox="1">
            <a:spLocks/>
          </p:cNvSpPr>
          <p:nvPr/>
        </p:nvSpPr>
        <p:spPr>
          <a:xfrm>
            <a:off x="1356577" y="4969533"/>
            <a:ext cx="1068460" cy="549381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fr-FR" sz="1100" b="1" dirty="0"/>
              <a:t>Services aux entreprises </a:t>
            </a:r>
            <a:r>
              <a:rPr lang="fr-FR" sz="1100" b="1" dirty="0" smtClean="0"/>
              <a:t>(+6,1%*)</a:t>
            </a:r>
            <a:endParaRPr lang="fr-FR" sz="1100" b="1" dirty="0"/>
          </a:p>
        </p:txBody>
      </p:sp>
      <p:sp>
        <p:nvSpPr>
          <p:cNvPr id="37" name="Rectangle 36"/>
          <p:cNvSpPr/>
          <p:nvPr/>
        </p:nvSpPr>
        <p:spPr>
          <a:xfrm>
            <a:off x="788874" y="1785195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1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r-FR" b="1" dirty="0"/>
              <a:t>Répartition du nombre de projets de recrutement </a:t>
            </a:r>
            <a:br>
              <a:rPr lang="fr-FR" b="1" dirty="0"/>
            </a:br>
            <a:r>
              <a:rPr lang="fr-FR" b="1" dirty="0"/>
              <a:t>selon </a:t>
            </a:r>
            <a:r>
              <a:rPr lang="fr-FR" b="1" dirty="0" smtClean="0"/>
              <a:t>le secteur d’activité (en </a:t>
            </a:r>
            <a:r>
              <a:rPr lang="fr-FR" b="1" dirty="0"/>
              <a:t>%)</a:t>
            </a:r>
            <a:endParaRPr lang="fr-FR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6361791" y="2187449"/>
            <a:ext cx="0" cy="3331465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787161" y="2152649"/>
            <a:ext cx="2194914" cy="36480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61% des projets de recrutements sont concentrés dans le secteur des services</a:t>
            </a:r>
            <a:endParaRPr lang="fr-FR" dirty="0"/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672189" y="6003880"/>
            <a:ext cx="6475070" cy="203133"/>
          </a:xfrm>
          <a:prstGeom prst="rect">
            <a:avLst/>
          </a:prstGeom>
        </p:spPr>
        <p:txBody>
          <a:bodyPr vert="horz" wrap="square" lIns="0" tIns="45720" rIns="0" bIns="45720" rtlCol="0" anchor="b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800"/>
              </a:spcAft>
              <a:buNone/>
            </a:pPr>
            <a:r>
              <a:rPr lang="fr-FR" sz="800" i="1" dirty="0"/>
              <a:t>* </a:t>
            </a:r>
            <a:r>
              <a:rPr lang="fr-FR" sz="800" i="1" dirty="0" smtClean="0"/>
              <a:t>Évolution annuelle par rapport à 2018</a:t>
            </a:r>
            <a:endParaRPr lang="fr-FR" sz="800" i="1" dirty="0"/>
          </a:p>
        </p:txBody>
      </p:sp>
    </p:spTree>
    <p:extLst>
      <p:ext uri="{BB962C8B-B14F-4D97-AF65-F5344CB8AC3E}">
        <p14:creationId xmlns:p14="http://schemas.microsoft.com/office/powerpoint/2010/main" val="175643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:\_Service_Statistiques\BMO\Bmo-2018\publication\carte_bassin\REG_27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17" y="1544437"/>
            <a:ext cx="4995122" cy="374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6651" y="423870"/>
            <a:ext cx="8124825" cy="590931"/>
          </a:xfrm>
        </p:spPr>
        <p:txBody>
          <a:bodyPr/>
          <a:lstStyle/>
          <a:p>
            <a:r>
              <a:rPr lang="fr-FR" b="1" dirty="0"/>
              <a:t>Les pôles de recrutement</a:t>
            </a:r>
            <a:r>
              <a:rPr lang="fr-FR" dirty="0"/>
              <a:t> </a:t>
            </a:r>
            <a:r>
              <a:rPr lang="fr-FR" b="1" dirty="0"/>
              <a:t>en </a:t>
            </a:r>
            <a:r>
              <a:rPr lang="fr-FR" b="1" dirty="0" smtClean="0"/>
              <a:t>2019 </a:t>
            </a:r>
            <a:r>
              <a:rPr lang="fr-FR" b="1" dirty="0"/>
              <a:t>par région </a:t>
            </a:r>
            <a:br>
              <a:rPr lang="fr-FR" b="1" dirty="0"/>
            </a:br>
            <a:r>
              <a:rPr lang="fr-FR" sz="1600" dirty="0"/>
              <a:t>(répartition des projets de recrutement En %)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kern="0" dirty="0" smtClean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BESOINS EN MAIN-D’ŒUVRE DES ENTREPRISES EN 2019</a:t>
            </a:r>
            <a:endParaRPr lang="fr-FR" kern="0" dirty="0">
              <a:solidFill>
                <a:srgbClr val="6ABF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pPr/>
              <a:t>7</a:t>
            </a:fld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 flipH="1">
            <a:off x="5233460" y="2723788"/>
            <a:ext cx="4964" cy="1047671"/>
          </a:xfrm>
          <a:prstGeom prst="line">
            <a:avLst/>
          </a:prstGeom>
          <a:ln w="127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333768" y="2723788"/>
            <a:ext cx="3373529" cy="10476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>
                <a:solidFill>
                  <a:schemeClr val="bg1"/>
                </a:solidFill>
              </a:rPr>
              <a:t>Les projets de recrutement </a:t>
            </a:r>
            <a:br>
              <a:rPr lang="fr-FR" sz="1600" b="1" dirty="0">
                <a:solidFill>
                  <a:schemeClr val="bg1"/>
                </a:solidFill>
              </a:rPr>
            </a:br>
            <a:r>
              <a:rPr lang="fr-FR" sz="1600" b="1" dirty="0">
                <a:solidFill>
                  <a:schemeClr val="bg1"/>
                </a:solidFill>
              </a:rPr>
              <a:t>se concentrent dans les grandes </a:t>
            </a:r>
            <a:r>
              <a:rPr lang="fr-FR" sz="1600" b="1" dirty="0" smtClean="0">
                <a:solidFill>
                  <a:schemeClr val="bg1"/>
                </a:solidFill>
              </a:rPr>
              <a:t>métropoles bretonnes et le littoral.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3920754" y="4949147"/>
            <a:ext cx="1727690" cy="3416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Ille-et-Vilaine</a:t>
            </a:r>
            <a:endParaRPr lang="fr-FR" sz="1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2613878" y="1202805"/>
            <a:ext cx="1727690" cy="3416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Côtes-d’Armor</a:t>
            </a:r>
            <a:endParaRPr lang="fr-FR" sz="1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1844007" y="5014613"/>
            <a:ext cx="1727690" cy="3416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Morbihan</a:t>
            </a:r>
            <a:endParaRPr lang="fr-FR" sz="1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Espace réservé du contenu 2"/>
          <p:cNvSpPr txBox="1">
            <a:spLocks/>
          </p:cNvSpPr>
          <p:nvPr/>
        </p:nvSpPr>
        <p:spPr>
          <a:xfrm>
            <a:off x="116317" y="1202805"/>
            <a:ext cx="1727690" cy="3416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Finistère</a:t>
            </a:r>
            <a:endParaRPr lang="fr-FR" sz="1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260162" y="1544437"/>
            <a:ext cx="720000" cy="720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 smtClean="0"/>
              <a:t>27,9%</a:t>
            </a:r>
            <a:endParaRPr lang="fr-FR" sz="1400" dirty="0"/>
          </a:p>
        </p:txBody>
      </p:sp>
      <p:sp>
        <p:nvSpPr>
          <p:cNvPr id="21" name="Ellipse 20"/>
          <p:cNvSpPr/>
          <p:nvPr/>
        </p:nvSpPr>
        <p:spPr>
          <a:xfrm>
            <a:off x="3117723" y="1544437"/>
            <a:ext cx="720000" cy="720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 smtClean="0"/>
              <a:t>16,6%</a:t>
            </a:r>
            <a:endParaRPr lang="fr-FR" sz="1400" dirty="0"/>
          </a:p>
        </p:txBody>
      </p:sp>
      <p:sp>
        <p:nvSpPr>
          <p:cNvPr id="22" name="Ellipse 21"/>
          <p:cNvSpPr/>
          <p:nvPr/>
        </p:nvSpPr>
        <p:spPr>
          <a:xfrm>
            <a:off x="4341568" y="5351427"/>
            <a:ext cx="720000" cy="720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 smtClean="0"/>
              <a:t>32,3%</a:t>
            </a:r>
            <a:endParaRPr lang="fr-FR" sz="1400" dirty="0"/>
          </a:p>
        </p:txBody>
      </p:sp>
      <p:sp>
        <p:nvSpPr>
          <p:cNvPr id="23" name="Ellipse 22"/>
          <p:cNvSpPr/>
          <p:nvPr/>
        </p:nvSpPr>
        <p:spPr>
          <a:xfrm>
            <a:off x="2167852" y="5356245"/>
            <a:ext cx="720000" cy="720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dirty="0" smtClean="0"/>
              <a:t>23,2%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72144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difficultés</a:t>
            </a:r>
            <a:r>
              <a:rPr lang="fr-FR" dirty="0" smtClean="0"/>
              <a:t> </a:t>
            </a:r>
            <a:r>
              <a:rPr lang="fr-FR" dirty="0"/>
              <a:t>de recrutement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kern="0" dirty="0" smtClean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BESOINS EN MAIN-D’ŒUVRE DES ENTREPRISES EN 2019</a:t>
            </a:r>
            <a:endParaRPr lang="fr-FR" kern="0" dirty="0">
              <a:solidFill>
                <a:srgbClr val="6ABF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22" name="Espace réservé du contenu 2"/>
          <p:cNvSpPr txBox="1">
            <a:spLocks/>
          </p:cNvSpPr>
          <p:nvPr/>
        </p:nvSpPr>
        <p:spPr>
          <a:xfrm>
            <a:off x="2167064" y="1947859"/>
            <a:ext cx="4393685" cy="2585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fr-FR" sz="1200" b="1" dirty="0"/>
              <a:t>Évolution de la part des projets </a:t>
            </a:r>
            <a:r>
              <a:rPr lang="fr-FR" sz="1200" b="1" dirty="0" smtClean="0"/>
              <a:t>difficiles (en %)</a:t>
            </a:r>
            <a:endParaRPr lang="fr-FR" sz="1200" b="1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534457" y="1222838"/>
            <a:ext cx="7898806" cy="535531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Tous secteurs confondus, les employeurs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anticipent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toujours plus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 difficultés de recrutement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en 2019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907" y="442482"/>
            <a:ext cx="780356" cy="780356"/>
          </a:xfrm>
          <a:prstGeom prst="rect">
            <a:avLst/>
          </a:prstGeom>
        </p:spPr>
      </p:pic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353829"/>
              </p:ext>
            </p:extLst>
          </p:nvPr>
        </p:nvGraphicFramePr>
        <p:xfrm>
          <a:off x="1758100" y="2206391"/>
          <a:ext cx="5924550" cy="392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624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difficultés</a:t>
            </a:r>
            <a:r>
              <a:rPr lang="fr-FR" dirty="0" smtClean="0"/>
              <a:t> </a:t>
            </a:r>
            <a:r>
              <a:rPr lang="fr-FR" dirty="0"/>
              <a:t>de recrutement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kern="0" dirty="0" smtClean="0">
                <a:solidFill>
                  <a:srgbClr val="6ABF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BESOINS EN MAIN-D’ŒUVRE DES ENTREPRISES EN 2019</a:t>
            </a:r>
            <a:endParaRPr lang="fr-FR" kern="0" dirty="0">
              <a:solidFill>
                <a:srgbClr val="6ABF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5043-3D2F-4C53-84DB-FD1934655E26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534457" y="1352618"/>
            <a:ext cx="7732088" cy="313932"/>
          </a:xfrm>
          <a:prstGeom prst="rect">
            <a:avLst/>
          </a:prstGeom>
        </p:spPr>
        <p:txBody>
          <a:bodyPr vert="horz" wrap="square" lIns="91440" tIns="45720" rIns="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6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1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Des difficultés plus élevées dans les établissements de moins de 50 salariés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907" y="442482"/>
            <a:ext cx="780356" cy="7803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34556" y="1917902"/>
            <a:ext cx="56567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r-FR" sz="1200" dirty="0" smtClean="0"/>
              <a:t>Part</a:t>
            </a:r>
            <a:r>
              <a:rPr lang="en-US" sz="1200" dirty="0" smtClean="0"/>
              <a:t> </a:t>
            </a:r>
            <a:r>
              <a:rPr lang="en-US" sz="1200" dirty="0"/>
              <a:t>des </a:t>
            </a:r>
            <a:r>
              <a:rPr lang="fr-FR" sz="1200" dirty="0" smtClean="0"/>
              <a:t>difficultés</a:t>
            </a:r>
            <a:r>
              <a:rPr lang="en-US" sz="1200" dirty="0" smtClean="0"/>
              <a:t> </a:t>
            </a:r>
            <a:r>
              <a:rPr lang="fr-FR" sz="1200" dirty="0" smtClean="0"/>
              <a:t>selon</a:t>
            </a:r>
            <a:r>
              <a:rPr lang="en-US" sz="1200" dirty="0" smtClean="0"/>
              <a:t> </a:t>
            </a:r>
            <a:r>
              <a:rPr lang="en-US" sz="1200" dirty="0"/>
              <a:t>la </a:t>
            </a:r>
            <a:r>
              <a:rPr lang="fr-FR" sz="1200" dirty="0" smtClean="0"/>
              <a:t>taille</a:t>
            </a:r>
            <a:r>
              <a:rPr lang="en-US" sz="1200" dirty="0" smtClean="0"/>
              <a:t> </a:t>
            </a:r>
            <a:r>
              <a:rPr lang="fr-FR" sz="1200" dirty="0" smtClean="0"/>
              <a:t>d'établissement</a:t>
            </a:r>
            <a:endParaRPr lang="fr-FR" sz="1200" dirty="0"/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7546015"/>
              </p:ext>
            </p:extLst>
          </p:nvPr>
        </p:nvGraphicFramePr>
        <p:xfrm>
          <a:off x="1066799" y="2031205"/>
          <a:ext cx="6419851" cy="4281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314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Personnalisé 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A4937"/>
      </a:accent1>
      <a:accent2>
        <a:srgbClr val="50BECB"/>
      </a:accent2>
      <a:accent3>
        <a:srgbClr val="FFCC00"/>
      </a:accent3>
      <a:accent4>
        <a:srgbClr val="003A79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42223</TotalTime>
  <Words>478</Words>
  <Application>Microsoft Office PowerPoint</Application>
  <PresentationFormat>Affichage à l'écran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Thème Office</vt:lpstr>
      <vt:lpstr>1_Thème Office</vt:lpstr>
      <vt:lpstr>Présentation PowerPoint</vt:lpstr>
      <vt:lpstr>QU’EST-CE QUE L’ENQUÊTE "BESOINS EN MAIN-D'ŒUVRE" ?</vt:lpstr>
      <vt:lpstr>Pourquoi une enquête "BESOINS EN MAIN-D'ŒUVRE" ?</vt:lpstr>
      <vt:lpstr>Les principaux résultats </vt:lpstr>
      <vt:lpstr>Les principaux résultats</vt:lpstr>
      <vt:lpstr>Les principaux résultats</vt:lpstr>
      <vt:lpstr>Les pôles de recrutement en 2019 par région  (répartition des projets de recrutement En %)</vt:lpstr>
      <vt:lpstr>LES difficultés de recrutement</vt:lpstr>
      <vt:lpstr>Les difficultés de recrutement</vt:lpstr>
      <vt:lpstr>Les 10 métiers les plus recherchés  par les employeurs</vt:lpstr>
      <vt:lpstr>Les 10 métiers où le taux de difficulté est le plus élevé</vt:lpstr>
      <vt:lpstr>Les causes de difficultés de recrutement  anticipées par les entreprises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"BESOINS EN MAIN-D'ŒUVRE  DES ENTREPRISES" 2016</dc:title>
  <dc:creator>virgin</dc:creator>
  <cp:lastModifiedBy>MAXIME Nicolas</cp:lastModifiedBy>
  <cp:revision>494</cp:revision>
  <cp:lastPrinted>2018-04-05T12:31:35Z</cp:lastPrinted>
  <dcterms:created xsi:type="dcterms:W3CDTF">2016-04-09T08:33:49Z</dcterms:created>
  <dcterms:modified xsi:type="dcterms:W3CDTF">2019-04-11T11:36:52Z</dcterms:modified>
</cp:coreProperties>
</file>